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3"/>
  </p:notesMasterIdLst>
  <p:handoutMasterIdLst>
    <p:handoutMasterId r:id="rId34"/>
  </p:handoutMasterIdLst>
  <p:sldIdLst>
    <p:sldId id="256" r:id="rId2"/>
    <p:sldId id="437" r:id="rId3"/>
    <p:sldId id="439" r:id="rId4"/>
    <p:sldId id="440" r:id="rId5"/>
    <p:sldId id="442" r:id="rId6"/>
    <p:sldId id="463" r:id="rId7"/>
    <p:sldId id="444" r:id="rId8"/>
    <p:sldId id="454" r:id="rId9"/>
    <p:sldId id="443" r:id="rId10"/>
    <p:sldId id="455" r:id="rId11"/>
    <p:sldId id="456" r:id="rId12"/>
    <p:sldId id="453" r:id="rId13"/>
    <p:sldId id="447" r:id="rId14"/>
    <p:sldId id="445" r:id="rId15"/>
    <p:sldId id="457" r:id="rId16"/>
    <p:sldId id="449" r:id="rId17"/>
    <p:sldId id="450" r:id="rId18"/>
    <p:sldId id="458" r:id="rId19"/>
    <p:sldId id="452" r:id="rId20"/>
    <p:sldId id="451" r:id="rId21"/>
    <p:sldId id="448" r:id="rId22"/>
    <p:sldId id="446" r:id="rId23"/>
    <p:sldId id="459" r:id="rId24"/>
    <p:sldId id="460" r:id="rId25"/>
    <p:sldId id="466" r:id="rId26"/>
    <p:sldId id="465" r:id="rId27"/>
    <p:sldId id="467" r:id="rId28"/>
    <p:sldId id="469" r:id="rId29"/>
    <p:sldId id="470" r:id="rId30"/>
    <p:sldId id="461" r:id="rId31"/>
    <p:sldId id="462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92D4EE"/>
    <a:srgbClr val="CAD040"/>
    <a:srgbClr val="B2D23E"/>
    <a:srgbClr val="007155"/>
    <a:srgbClr val="005E4F"/>
    <a:srgbClr val="D5EE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868" autoAdjust="0"/>
    <p:restoredTop sz="76067" autoAdjust="0"/>
  </p:normalViewPr>
  <p:slideViewPr>
    <p:cSldViewPr snapToGrid="0" snapToObjects="1">
      <p:cViewPr varScale="1">
        <p:scale>
          <a:sx n="61" d="100"/>
          <a:sy n="61" d="100"/>
        </p:scale>
        <p:origin x="248" y="70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napToObjects="1">
      <p:cViewPr varScale="1">
        <p:scale>
          <a:sx n="86" d="100"/>
          <a:sy n="86" d="100"/>
        </p:scale>
        <p:origin x="3928" y="2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9E08F3-DAE0-ED4E-9484-82BE30136308}" type="datetimeFigureOut">
              <a:rPr lang="en-US" smtClean="0"/>
              <a:t>4/18/22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896E63-DF5E-3E47-BC18-EF55745D7A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76962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D89FB5-4E4B-480D-89F7-35FD045B6684}" type="datetimeFigureOut">
              <a:rPr lang="en-US" smtClean="0"/>
              <a:t>4/18/22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D72494-6B3F-488B-93B8-1C730CB970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272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D72494-6B3F-488B-93B8-1C730CB970B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9260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39496" y="2637692"/>
            <a:ext cx="5216535" cy="1266796"/>
          </a:xfrm>
        </p:spPr>
        <p:txBody>
          <a:bodyPr anchor="b">
            <a:normAutofit/>
          </a:bodyPr>
          <a:lstStyle>
            <a:lvl1pPr algn="l">
              <a:defRPr sz="40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title copy here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160578" y="2637692"/>
            <a:ext cx="3630168" cy="1858337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Tx/>
              <a:buSzTx/>
              <a:buFont typeface="Arial"/>
              <a:buNone/>
              <a:tabLst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text copy.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296255" y="5489511"/>
            <a:ext cx="3541266" cy="905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6623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5400000">
            <a:off x="-883243" y="2197429"/>
            <a:ext cx="3784487" cy="118924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idx="1"/>
          </p:nvPr>
        </p:nvSpPr>
        <p:spPr>
          <a:xfrm>
            <a:off x="5687696" y="899806"/>
            <a:ext cx="536493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828800" y="3482623"/>
            <a:ext cx="3611140" cy="246662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1828800" y="899806"/>
            <a:ext cx="3611140" cy="246662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414379" y="6334825"/>
            <a:ext cx="592666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>
                <a:latin typeface="Century Gothic" charset="0"/>
              </a:rPr>
              <a:t>Click</a:t>
            </a:r>
            <a:r>
              <a:rPr lang="en-US" sz="1500" baseline="0">
                <a:latin typeface="Century Gothic" charset="0"/>
              </a:rPr>
              <a:t> to edit text.</a:t>
            </a:r>
            <a:endParaRPr lang="en-US" sz="1500">
              <a:latin typeface="Century 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5594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1- one column w/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title copy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694067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1- two column w/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3" y="2291969"/>
            <a:ext cx="505405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0" hasCustomPrompt="1"/>
          </p:nvPr>
        </p:nvSpPr>
        <p:spPr>
          <a:xfrm>
            <a:off x="6034571" y="2291969"/>
            <a:ext cx="505405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069462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1- two column w/chart+logo&#10;Title + Content 1- two column w/chart+logo&#10;Title + Content 1- two column w/chart+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515600" cy="1325563"/>
          </a:xfrm>
        </p:spPr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5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573024" y="2427288"/>
            <a:ext cx="3626443" cy="3656989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36533" y="2427288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18158599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515600" cy="132556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title copy</a:t>
            </a:r>
          </a:p>
        </p:txBody>
      </p:sp>
      <p:sp>
        <p:nvSpPr>
          <p:cNvPr id="8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573024" y="2306973"/>
            <a:ext cx="3626443" cy="3656989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76980634"/>
              </p:ext>
            </p:extLst>
          </p:nvPr>
        </p:nvGraphicFramePr>
        <p:xfrm>
          <a:off x="4384905" y="2298079"/>
          <a:ext cx="5921850" cy="366588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73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3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739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92677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 rot="5400000">
            <a:off x="-883243" y="2197429"/>
            <a:ext cx="3784487" cy="118924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828800" y="3482623"/>
            <a:ext cx="3611140" cy="246662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1828800" y="899806"/>
            <a:ext cx="3611140" cy="246662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414379" y="6334825"/>
            <a:ext cx="592666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>
                <a:latin typeface="Century Gothic" charset="0"/>
              </a:rPr>
              <a:t>Click</a:t>
            </a:r>
            <a:r>
              <a:rPr lang="en-US" sz="1500" baseline="0">
                <a:latin typeface="Century Gothic" charset="0"/>
              </a:rPr>
              <a:t> to edit text.</a:t>
            </a:r>
            <a:endParaRPr lang="en-US" sz="1500">
              <a:latin typeface="Century Gothic" charset="0"/>
            </a:endParaRPr>
          </a:p>
        </p:txBody>
      </p:sp>
      <p:sp>
        <p:nvSpPr>
          <p:cNvPr id="10" name="Text Placeholder 2"/>
          <p:cNvSpPr>
            <a:spLocks noGrp="1"/>
          </p:cNvSpPr>
          <p:nvPr>
            <p:ph idx="1"/>
          </p:nvPr>
        </p:nvSpPr>
        <p:spPr>
          <a:xfrm>
            <a:off x="5665119" y="899805"/>
            <a:ext cx="5236430" cy="50494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88500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1- one column w/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896880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1- two column w/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title copy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1" hasCustomPrompt="1"/>
          </p:nvPr>
        </p:nvSpPr>
        <p:spPr>
          <a:xfrm>
            <a:off x="573024" y="2291969"/>
            <a:ext cx="5054052" cy="37571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2" hasCustomPrompt="1"/>
          </p:nvPr>
        </p:nvSpPr>
        <p:spPr>
          <a:xfrm>
            <a:off x="6034572" y="2291968"/>
            <a:ext cx="5054052" cy="37571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1520453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1- two column w/chart+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515600" cy="132556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title copy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573024" y="2306973"/>
            <a:ext cx="3626443" cy="3656989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70399" y="2306973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99649797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515600" cy="132556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title copy</a:t>
            </a:r>
          </a:p>
        </p:txBody>
      </p:sp>
      <p:sp>
        <p:nvSpPr>
          <p:cNvPr id="5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573024" y="2306973"/>
            <a:ext cx="3626443" cy="3656989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855197652"/>
              </p:ext>
            </p:extLst>
          </p:nvPr>
        </p:nvGraphicFramePr>
        <p:xfrm>
          <a:off x="4384905" y="2298079"/>
          <a:ext cx="5921850" cy="366588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73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3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739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429826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2674302"/>
            <a:ext cx="12192000" cy="1509395"/>
          </a:xfrm>
        </p:spPr>
        <p:txBody>
          <a:bodyPr>
            <a:noAutofit/>
          </a:bodyPr>
          <a:lstStyle>
            <a:lvl1pPr algn="ctr">
              <a:defRPr sz="140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Welcome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5788036" y="1890231"/>
            <a:ext cx="615929" cy="1613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5788036" y="4806461"/>
            <a:ext cx="615929" cy="1613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66441" y="5769421"/>
            <a:ext cx="3400442" cy="869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39081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 rot="5400000">
            <a:off x="-883243" y="2197429"/>
            <a:ext cx="3784487" cy="118924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828800" y="3482623"/>
            <a:ext cx="3611140" cy="246662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1828800" y="899806"/>
            <a:ext cx="3611140" cy="246662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414379" y="6334825"/>
            <a:ext cx="592666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>
                <a:latin typeface="Century Gothic" charset="0"/>
              </a:rPr>
              <a:t>Click</a:t>
            </a:r>
            <a:r>
              <a:rPr lang="en-US" sz="1500" baseline="0">
                <a:latin typeface="Century Gothic" charset="0"/>
              </a:rPr>
              <a:t> to edit text.</a:t>
            </a:r>
            <a:endParaRPr lang="en-US" sz="1500">
              <a:latin typeface="Century Gothic" charset="0"/>
            </a:endParaRPr>
          </a:p>
        </p:txBody>
      </p:sp>
      <p:sp>
        <p:nvSpPr>
          <p:cNvPr id="10" name="Text Placeholder 2"/>
          <p:cNvSpPr>
            <a:spLocks noGrp="1"/>
          </p:cNvSpPr>
          <p:nvPr>
            <p:ph idx="1"/>
          </p:nvPr>
        </p:nvSpPr>
        <p:spPr>
          <a:xfrm>
            <a:off x="5665118" y="899805"/>
            <a:ext cx="4892046" cy="50494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8852133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2- 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515600" cy="1325563"/>
          </a:xfrm>
        </p:spPr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2312950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2-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515600" cy="1325563"/>
          </a:xfrm>
        </p:spPr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idx="10" hasCustomPrompt="1"/>
          </p:nvPr>
        </p:nvSpPr>
        <p:spPr>
          <a:xfrm>
            <a:off x="573024" y="2291969"/>
            <a:ext cx="505405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idx="11" hasCustomPrompt="1"/>
          </p:nvPr>
        </p:nvSpPr>
        <p:spPr>
          <a:xfrm>
            <a:off x="6034571" y="2291969"/>
            <a:ext cx="505405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172522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2- one column w/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515600" cy="1325563"/>
          </a:xfrm>
        </p:spPr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573024" y="2282910"/>
            <a:ext cx="3626443" cy="3656989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70399" y="2282910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75059738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2- one column w/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573024" y="83146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3714062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2- two column w/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573024" y="83146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505405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idx="11" hasCustomPrompt="1"/>
          </p:nvPr>
        </p:nvSpPr>
        <p:spPr>
          <a:xfrm>
            <a:off x="6034571" y="2291969"/>
            <a:ext cx="505405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8933573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2- two column w/chart+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9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573024" y="2306973"/>
            <a:ext cx="3626443" cy="3656989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70399" y="2306973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211987881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2- one column w/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0401685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2- two column w/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515600" cy="1325563"/>
          </a:xfrm>
        </p:spPr>
        <p:txBody>
          <a:bodyPr/>
          <a:lstStyle/>
          <a:p>
            <a:r>
              <a:rPr lang="en-US"/>
              <a:t>Click to edit title copy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573024" y="83146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 baseline="0">
                <a:solidFill>
                  <a:srgbClr val="007155"/>
                </a:solidFill>
                <a:latin typeface="Playfair Display Bold" charset="0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 userDrawn="1"/>
        </p:nvSpPr>
        <p:spPr>
          <a:xfrm>
            <a:off x="573024" y="83146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 baseline="0">
                <a:solidFill>
                  <a:srgbClr val="007155"/>
                </a:solidFill>
                <a:latin typeface="Playfair Display Bold" charset="0"/>
                <a:ea typeface="+mj-ea"/>
                <a:cs typeface="+mj-cs"/>
              </a:defRPr>
            </a:lvl1pPr>
          </a:lstStyle>
          <a:p>
            <a:r>
              <a:rPr lang="en-US"/>
              <a:t>Click to edit title copy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573024" y="2277729"/>
            <a:ext cx="4980321" cy="3810250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6126369" y="2277729"/>
            <a:ext cx="4980321" cy="3521492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986310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2- one column w/chart+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3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573024" y="2306973"/>
            <a:ext cx="3626443" cy="3656989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70399" y="2306973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1755301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715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 userDrawn="1"/>
        </p:nvSpPr>
        <p:spPr>
          <a:xfrm>
            <a:off x="557561" y="1629631"/>
            <a:ext cx="536373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0" b="1" i="0">
                <a:solidFill>
                  <a:schemeClr val="bg1"/>
                </a:solidFill>
                <a:latin typeface="Times New Roman" charset="0"/>
              </a:rPr>
              <a:t>University </a:t>
            </a:r>
            <a:br>
              <a:rPr lang="en-US" sz="7000" b="1" i="0">
                <a:solidFill>
                  <a:schemeClr val="bg1"/>
                </a:solidFill>
                <a:latin typeface="Times New Roman" charset="0"/>
              </a:rPr>
            </a:br>
            <a:r>
              <a:rPr lang="en-US" sz="7000" b="1" i="0" baseline="0">
                <a:solidFill>
                  <a:schemeClr val="bg1"/>
                </a:solidFill>
                <a:latin typeface="Times New Roman" charset="0"/>
              </a:rPr>
              <a:t>of Vermont</a:t>
            </a:r>
            <a:endParaRPr lang="en-US" sz="7000" b="1" i="0">
              <a:solidFill>
                <a:schemeClr val="bg1"/>
              </a:solidFill>
              <a:latin typeface="Times New Roman" charset="0"/>
            </a:endParaRPr>
          </a:p>
        </p:txBody>
      </p:sp>
      <p:sp>
        <p:nvSpPr>
          <p:cNvPr id="6" name="TextBox 5"/>
          <p:cNvSpPr txBox="1"/>
          <p:nvPr userDrawn="1"/>
        </p:nvSpPr>
        <p:spPr>
          <a:xfrm>
            <a:off x="557561" y="4605453"/>
            <a:ext cx="32673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0" baseline="0">
                <a:solidFill>
                  <a:schemeClr val="bg1"/>
                </a:solidFill>
                <a:latin typeface="Century Gothic" charset="0"/>
              </a:rPr>
              <a:t>Since 1791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635618" y="4137103"/>
            <a:ext cx="646771" cy="198609"/>
          </a:xfrm>
          <a:prstGeom prst="rect">
            <a:avLst/>
          </a:prstGeom>
          <a:solidFill>
            <a:srgbClr val="B2D2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21295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3- one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0" hasCustomPrompt="1"/>
          </p:nvPr>
        </p:nvSpPr>
        <p:spPr>
          <a:xfrm>
            <a:off x="573024" y="2333625"/>
            <a:ext cx="10515600" cy="2912143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3499154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+ Content 3-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 userDrawn="1"/>
        </p:nvSpPr>
        <p:spPr>
          <a:xfrm>
            <a:off x="573024" y="831469"/>
            <a:ext cx="1008171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 baseline="0">
                <a:solidFill>
                  <a:srgbClr val="007155"/>
                </a:solidFill>
                <a:latin typeface="Playfair Display Bold" charset="0"/>
                <a:ea typeface="+mj-ea"/>
                <a:cs typeface="+mj-cs"/>
              </a:defRPr>
            </a:lvl1pPr>
          </a:lstStyle>
          <a:p>
            <a:r>
              <a:rPr lang="en-US"/>
              <a:t>Click to edit title copy</a:t>
            </a:r>
          </a:p>
        </p:txBody>
      </p:sp>
      <p:sp>
        <p:nvSpPr>
          <p:cNvPr id="5" name="Content Placeholder 8"/>
          <p:cNvSpPr>
            <a:spLocks noGrp="1"/>
          </p:cNvSpPr>
          <p:nvPr>
            <p:ph sz="quarter" idx="10" hasCustomPrompt="1"/>
          </p:nvPr>
        </p:nvSpPr>
        <p:spPr>
          <a:xfrm>
            <a:off x="5674413" y="2277729"/>
            <a:ext cx="4980321" cy="3810250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573024" y="2277729"/>
            <a:ext cx="4980321" cy="3810250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8510862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3- one column w/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573024" y="2306973"/>
            <a:ext cx="3626443" cy="3656989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70399" y="2306973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203483752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573023" y="831469"/>
            <a:ext cx="10952931" cy="1325563"/>
          </a:xfrm>
        </p:spPr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6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573024" y="2306973"/>
            <a:ext cx="3626443" cy="3656989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068187730"/>
              </p:ext>
            </p:extLst>
          </p:nvPr>
        </p:nvGraphicFramePr>
        <p:xfrm>
          <a:off x="4384905" y="2298079"/>
          <a:ext cx="7141050" cy="366588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80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0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803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888779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 rot="5400000">
            <a:off x="-883243" y="2197429"/>
            <a:ext cx="3784487" cy="118924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828800" y="3482623"/>
            <a:ext cx="3611140" cy="246662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1828800" y="899806"/>
            <a:ext cx="3611140" cy="246662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414379" y="6334825"/>
            <a:ext cx="592666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>
                <a:solidFill>
                  <a:schemeClr val="bg1"/>
                </a:solidFill>
                <a:latin typeface="Century Gothic" charset="0"/>
              </a:rPr>
              <a:t>Click</a:t>
            </a:r>
            <a:r>
              <a:rPr lang="en-US" sz="1500" baseline="0">
                <a:solidFill>
                  <a:schemeClr val="bg1"/>
                </a:solidFill>
                <a:latin typeface="Century Gothic" charset="0"/>
              </a:rPr>
              <a:t> to edit text.</a:t>
            </a:r>
            <a:endParaRPr lang="en-US" sz="1500">
              <a:solidFill>
                <a:schemeClr val="bg1"/>
              </a:solidFill>
              <a:latin typeface="Century Gothic" charset="0"/>
            </a:endParaRPr>
          </a:p>
        </p:txBody>
      </p:sp>
      <p:sp>
        <p:nvSpPr>
          <p:cNvPr id="9" name="Text Placeholder 2"/>
          <p:cNvSpPr>
            <a:spLocks noGrp="1"/>
          </p:cNvSpPr>
          <p:nvPr>
            <p:ph idx="1"/>
          </p:nvPr>
        </p:nvSpPr>
        <p:spPr>
          <a:xfrm>
            <a:off x="5665118" y="899805"/>
            <a:ext cx="5842072" cy="50494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1591652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3- one column w/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Click to edit title copyedit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10515600" cy="36997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4647481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3- two column w/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4980321" cy="37960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6083487" y="2277729"/>
            <a:ext cx="4980321" cy="3810250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9579573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3- one column w/logo&#10;Title + Content 3- one column w/logo&#10;Title + Content 3- two column w/chart+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3686155" cy="3590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70399" y="2306973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158698313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515600" cy="1325563"/>
          </a:xfrm>
        </p:spPr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3686155" cy="3590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914333839"/>
              </p:ext>
            </p:extLst>
          </p:nvPr>
        </p:nvGraphicFramePr>
        <p:xfrm>
          <a:off x="4384905" y="2298079"/>
          <a:ext cx="7141050" cy="366588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80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0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803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0883271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 rot="5400000">
            <a:off x="-883243" y="2197429"/>
            <a:ext cx="3784487" cy="118924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828800" y="3482623"/>
            <a:ext cx="3611140" cy="246662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1828800" y="899806"/>
            <a:ext cx="3611140" cy="246662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414379" y="6334825"/>
            <a:ext cx="592666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>
                <a:solidFill>
                  <a:schemeClr val="bg1"/>
                </a:solidFill>
                <a:latin typeface="Century Gothic" charset="0"/>
              </a:rPr>
              <a:t>Click</a:t>
            </a:r>
            <a:r>
              <a:rPr lang="en-US" sz="1500" baseline="0">
                <a:solidFill>
                  <a:schemeClr val="bg1"/>
                </a:solidFill>
                <a:latin typeface="Century Gothic" charset="0"/>
              </a:rPr>
              <a:t> to edit text.</a:t>
            </a:r>
            <a:endParaRPr lang="en-US" sz="1500">
              <a:solidFill>
                <a:schemeClr val="bg1"/>
              </a:solidFill>
              <a:latin typeface="Century Gothic" charset="0"/>
            </a:endParaRPr>
          </a:p>
        </p:txBody>
      </p:sp>
      <p:sp>
        <p:nvSpPr>
          <p:cNvPr id="9" name="Text Placeholder 2"/>
          <p:cNvSpPr>
            <a:spLocks noGrp="1"/>
          </p:cNvSpPr>
          <p:nvPr>
            <p:ph idx="1"/>
          </p:nvPr>
        </p:nvSpPr>
        <p:spPr>
          <a:xfrm>
            <a:off x="5665117" y="899805"/>
            <a:ext cx="5925200" cy="50494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273081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5103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2116571"/>
            <a:ext cx="11005257" cy="553058"/>
          </a:xfrm>
        </p:spPr>
        <p:txBody>
          <a:bodyPr>
            <a:noAutofit/>
          </a:bodyPr>
          <a:lstStyle>
            <a:lvl1pPr algn="ctr">
              <a:defRPr sz="5000" b="0" i="0" baseline="0">
                <a:latin typeface="Impact" charset="0"/>
              </a:defRPr>
            </a:lvl1pPr>
          </a:lstStyle>
          <a:p>
            <a:r>
              <a:rPr lang="en-US"/>
              <a:t>CLICK TO EDIT TEXT COPY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359195" y="5322741"/>
            <a:ext cx="3541266" cy="905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00228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3- one column w/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3902535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3- two column w/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498032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1" hasCustomPrompt="1"/>
          </p:nvPr>
        </p:nvSpPr>
        <p:spPr>
          <a:xfrm>
            <a:off x="6108303" y="2291969"/>
            <a:ext cx="498032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3834258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3- one column w/chart+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5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70399" y="2306973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2" hasCustomPrompt="1"/>
          </p:nvPr>
        </p:nvSpPr>
        <p:spPr>
          <a:xfrm>
            <a:off x="573024" y="2291969"/>
            <a:ext cx="3686155" cy="3590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10610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515600" cy="1325563"/>
          </a:xfrm>
        </p:spPr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2" hasCustomPrompt="1"/>
          </p:nvPr>
        </p:nvSpPr>
        <p:spPr>
          <a:xfrm>
            <a:off x="573024" y="2291969"/>
            <a:ext cx="3686155" cy="3590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570453572"/>
              </p:ext>
            </p:extLst>
          </p:nvPr>
        </p:nvGraphicFramePr>
        <p:xfrm>
          <a:off x="4384905" y="2298079"/>
          <a:ext cx="5921850" cy="366588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73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3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739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0838782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2"/>
          <p:cNvSpPr>
            <a:spLocks noGrp="1"/>
          </p:cNvSpPr>
          <p:nvPr>
            <p:ph idx="1"/>
          </p:nvPr>
        </p:nvSpPr>
        <p:spPr>
          <a:xfrm>
            <a:off x="5763490" y="899805"/>
            <a:ext cx="4674919" cy="50494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 rot="5400000">
            <a:off x="-883243" y="2197429"/>
            <a:ext cx="3784487" cy="118924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828800" y="3482623"/>
            <a:ext cx="3611140" cy="246662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1828800" y="899806"/>
            <a:ext cx="3611140" cy="246662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414379" y="6334825"/>
            <a:ext cx="592666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>
                <a:solidFill>
                  <a:schemeClr val="bg1"/>
                </a:solidFill>
                <a:latin typeface="Century Gothic" charset="0"/>
              </a:rPr>
              <a:t>Click</a:t>
            </a:r>
            <a:r>
              <a:rPr lang="en-US" sz="1500" baseline="0">
                <a:solidFill>
                  <a:schemeClr val="bg1"/>
                </a:solidFill>
                <a:latin typeface="Century Gothic" charset="0"/>
              </a:rPr>
              <a:t> to edit text.</a:t>
            </a:r>
            <a:endParaRPr lang="en-US" sz="1500">
              <a:solidFill>
                <a:schemeClr val="bg1"/>
              </a:solidFill>
              <a:latin typeface="Century 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329006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+ Content 1a- 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1309093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+ Content 1a-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498032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1" hasCustomPrompt="1"/>
          </p:nvPr>
        </p:nvSpPr>
        <p:spPr>
          <a:xfrm>
            <a:off x="6108303" y="2291969"/>
            <a:ext cx="498032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6904804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+ Content 1a- one column w/char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5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70399" y="2306973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2" hasCustomPrompt="1"/>
          </p:nvPr>
        </p:nvSpPr>
        <p:spPr>
          <a:xfrm>
            <a:off x="573024" y="2291969"/>
            <a:ext cx="3686155" cy="3590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0908701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+ Content 1a- one column w/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111028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+ Content 1a- two column w/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498032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1" hasCustomPrompt="1"/>
          </p:nvPr>
        </p:nvSpPr>
        <p:spPr>
          <a:xfrm>
            <a:off x="6108303" y="2291969"/>
            <a:ext cx="498032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247459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2116570"/>
            <a:ext cx="11005257" cy="752753"/>
          </a:xfrm>
        </p:spPr>
        <p:txBody>
          <a:bodyPr>
            <a:normAutofit/>
          </a:bodyPr>
          <a:lstStyle>
            <a:lvl1pPr algn="ctr">
              <a:defRPr sz="3200" b="0" i="0" baseline="0">
                <a:solidFill>
                  <a:srgbClr val="B2D23E"/>
                </a:solidFill>
                <a:latin typeface="Impact" charset="0"/>
              </a:defRPr>
            </a:lvl1pPr>
          </a:lstStyle>
          <a:p>
            <a:pPr algn="ctr"/>
            <a:r>
              <a:rPr lang="en-US" sz="5000" cap="all" baseline="0">
                <a:solidFill>
                  <a:srgbClr val="B2D23E"/>
                </a:solidFill>
                <a:latin typeface="Impact" charset="0"/>
              </a:rPr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00841604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+ Content 1a- one column w/seal+char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5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70399" y="2306973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2" hasCustomPrompt="1"/>
          </p:nvPr>
        </p:nvSpPr>
        <p:spPr>
          <a:xfrm>
            <a:off x="573024" y="2291969"/>
            <a:ext cx="3686155" cy="3590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6216508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2a- one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2026373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2a- 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498032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1" hasCustomPrompt="1"/>
          </p:nvPr>
        </p:nvSpPr>
        <p:spPr>
          <a:xfrm>
            <a:off x="6108303" y="2291969"/>
            <a:ext cx="498032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1711403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2a- one column /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5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70399" y="2306973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2" hasCustomPrompt="1"/>
          </p:nvPr>
        </p:nvSpPr>
        <p:spPr>
          <a:xfrm>
            <a:off x="573024" y="2291969"/>
            <a:ext cx="3686155" cy="3590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9838391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+ Content 2a- one column w/seal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811445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+ Content 2a- two column w/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498032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1" hasCustomPrompt="1"/>
          </p:nvPr>
        </p:nvSpPr>
        <p:spPr>
          <a:xfrm>
            <a:off x="6108303" y="2291969"/>
            <a:ext cx="498032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40127450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+ Content 2a- one column /seal+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5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70399" y="2306973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2" hasCustomPrompt="1"/>
          </p:nvPr>
        </p:nvSpPr>
        <p:spPr>
          <a:xfrm>
            <a:off x="573024" y="2291969"/>
            <a:ext cx="3686155" cy="3590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48530832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+ Content 3a- one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0" hasCustomPrompt="1"/>
          </p:nvPr>
        </p:nvSpPr>
        <p:spPr>
          <a:xfrm>
            <a:off x="573024" y="2333625"/>
            <a:ext cx="10515600" cy="2912143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24375752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3a-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 userDrawn="1"/>
        </p:nvSpPr>
        <p:spPr>
          <a:xfrm>
            <a:off x="573024" y="831469"/>
            <a:ext cx="1008171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 baseline="0">
                <a:solidFill>
                  <a:srgbClr val="007155"/>
                </a:solidFill>
                <a:latin typeface="Playfair Display Bold" charset="0"/>
                <a:ea typeface="+mj-ea"/>
                <a:cs typeface="+mj-cs"/>
              </a:defRPr>
            </a:lvl1pPr>
          </a:lstStyle>
          <a:p>
            <a:r>
              <a:rPr lang="en-US"/>
              <a:t>Click to edit title copy</a:t>
            </a:r>
          </a:p>
        </p:txBody>
      </p:sp>
      <p:sp>
        <p:nvSpPr>
          <p:cNvPr id="5" name="Content Placeholder 8"/>
          <p:cNvSpPr>
            <a:spLocks noGrp="1"/>
          </p:cNvSpPr>
          <p:nvPr>
            <p:ph sz="quarter" idx="10" hasCustomPrompt="1"/>
          </p:nvPr>
        </p:nvSpPr>
        <p:spPr>
          <a:xfrm>
            <a:off x="5674413" y="2277729"/>
            <a:ext cx="4980321" cy="3810250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573024" y="2277729"/>
            <a:ext cx="4980321" cy="3810250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44747317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+ Content 3a- one column w/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573024" y="2306973"/>
            <a:ext cx="3626443" cy="3656989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70399" y="2306973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12920069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1- 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58580979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+ Content 3a- one column w/seal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8680229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+ Content 3a- two column w/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498032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1" hasCustomPrompt="1"/>
          </p:nvPr>
        </p:nvSpPr>
        <p:spPr>
          <a:xfrm>
            <a:off x="6108303" y="2291969"/>
            <a:ext cx="498032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00142232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+ Content 3a- one column /seal+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5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70399" y="2306973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2" hasCustomPrompt="1"/>
          </p:nvPr>
        </p:nvSpPr>
        <p:spPr>
          <a:xfrm>
            <a:off x="573024" y="2291969"/>
            <a:ext cx="3686155" cy="3590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9234791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4- one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618676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4- 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0" hasCustomPrompt="1"/>
          </p:nvPr>
        </p:nvSpPr>
        <p:spPr>
          <a:xfrm>
            <a:off x="573024" y="2438213"/>
            <a:ext cx="5121923" cy="39144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1" hasCustomPrompt="1"/>
          </p:nvPr>
        </p:nvSpPr>
        <p:spPr>
          <a:xfrm>
            <a:off x="5966701" y="2434296"/>
            <a:ext cx="5121923" cy="39183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55820950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4- one column w/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5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70399" y="2306973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2" hasCustomPrompt="1"/>
          </p:nvPr>
        </p:nvSpPr>
        <p:spPr>
          <a:xfrm>
            <a:off x="573024" y="2291969"/>
            <a:ext cx="3686155" cy="3590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13423934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5- one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961750" cy="1330706"/>
          </a:xfrm>
        </p:spPr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573023" y="2291969"/>
            <a:ext cx="10961751" cy="3784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Font typeface="Arial" charset="0"/>
              <a:buNone/>
              <a:defRPr b="1" i="0" baseline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1pPr>
            <a:lvl2pPr>
              <a:defRPr b="1" i="0" baseline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2pPr>
            <a:lvl3pPr>
              <a:defRPr b="1" i="0" baseline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3pPr>
            <a:lvl4pPr>
              <a:defRPr b="1" i="0" baseline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4pPr>
            <a:lvl5pPr>
              <a:defRPr b="1" i="0" baseline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8710299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5- 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961750" cy="1330706"/>
          </a:xfrm>
        </p:spPr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573024" y="2271966"/>
            <a:ext cx="5256276" cy="3810250"/>
          </a:xfrm>
        </p:spPr>
        <p:txBody>
          <a:bodyPr/>
          <a:lstStyle>
            <a:lvl1pPr marL="0" indent="0">
              <a:buNone/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1pPr>
            <a:lvl2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2pPr>
            <a:lvl3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3pPr>
            <a:lvl4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4pPr>
            <a:lvl5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5pPr>
          </a:lstStyle>
          <a:p>
            <a:pPr lvl="0"/>
            <a:r>
              <a:rPr lang="en-US"/>
              <a:t>Click to edit text copy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6278498" y="2271966"/>
            <a:ext cx="5256276" cy="3810250"/>
          </a:xfrm>
        </p:spPr>
        <p:txBody>
          <a:bodyPr/>
          <a:lstStyle>
            <a:lvl1pPr marL="0" indent="0">
              <a:buNone/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1pPr>
            <a:lvl2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2pPr>
            <a:lvl3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3pPr>
            <a:lvl4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4pPr>
            <a:lvl5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5pPr>
          </a:lstStyle>
          <a:p>
            <a:pPr lvl="0"/>
            <a:r>
              <a:rPr lang="en-US"/>
              <a:t>Click to edit text copy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1687230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6- one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961750" cy="1330706"/>
          </a:xfrm>
        </p:spPr>
        <p:txBody>
          <a:bodyPr/>
          <a:lstStyle>
            <a:lvl1pPr>
              <a:defRPr baseline="0">
                <a:solidFill>
                  <a:srgbClr val="D5EEF7"/>
                </a:solidFill>
              </a:defRPr>
            </a:lvl1pPr>
          </a:lstStyle>
          <a:p>
            <a:r>
              <a:rPr lang="en-US"/>
              <a:t>Click to edit title copy</a:t>
            </a:r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573024" y="2271966"/>
            <a:ext cx="10961750" cy="3810250"/>
          </a:xfrm>
        </p:spPr>
        <p:txBody>
          <a:bodyPr/>
          <a:lstStyle>
            <a:lvl1pPr marL="0" indent="0">
              <a:buNone/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1pPr>
            <a:lvl2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2pPr>
            <a:lvl3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3pPr>
            <a:lvl4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4pPr>
            <a:lvl5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5pPr>
          </a:lstStyle>
          <a:p>
            <a:pPr lvl="0"/>
            <a:r>
              <a:rPr lang="en-US"/>
              <a:t>Click to edit text copy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51624117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6- two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961750" cy="1330706"/>
          </a:xfrm>
        </p:spPr>
        <p:txBody>
          <a:bodyPr/>
          <a:lstStyle>
            <a:lvl1pPr>
              <a:defRPr baseline="0">
                <a:solidFill>
                  <a:srgbClr val="D5EEF7"/>
                </a:solidFill>
              </a:defRPr>
            </a:lvl1pPr>
          </a:lstStyle>
          <a:p>
            <a:r>
              <a:rPr lang="en-US"/>
              <a:t>Click to edit title copy</a:t>
            </a:r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573024" y="2271966"/>
            <a:ext cx="5256276" cy="3810250"/>
          </a:xfrm>
        </p:spPr>
        <p:txBody>
          <a:bodyPr/>
          <a:lstStyle>
            <a:lvl1pPr marL="0" indent="0">
              <a:buNone/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1pPr>
            <a:lvl2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2pPr>
            <a:lvl3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3pPr>
            <a:lvl4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4pPr>
            <a:lvl5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5pPr>
          </a:lstStyle>
          <a:p>
            <a:pPr lvl="0"/>
            <a:r>
              <a:rPr lang="en-US"/>
              <a:t>Click to edit text copy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6278498" y="2271966"/>
            <a:ext cx="5256276" cy="3810250"/>
          </a:xfrm>
        </p:spPr>
        <p:txBody>
          <a:bodyPr/>
          <a:lstStyle>
            <a:lvl1pPr marL="0" indent="0">
              <a:buNone/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1pPr>
            <a:lvl2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2pPr>
            <a:lvl3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3pPr>
            <a:lvl4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4pPr>
            <a:lvl5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5pPr>
          </a:lstStyle>
          <a:p>
            <a:pPr lvl="0"/>
            <a:r>
              <a:rPr lang="en-US"/>
              <a:t>Click to edit text copy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41856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1-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505405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baseline="0"/>
            </a:lvl1pPr>
          </a:lstStyle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0" hasCustomPrompt="1"/>
          </p:nvPr>
        </p:nvSpPr>
        <p:spPr>
          <a:xfrm>
            <a:off x="6034571" y="2291969"/>
            <a:ext cx="505405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83454666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7- one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961750" cy="1330706"/>
          </a:xfrm>
        </p:spPr>
        <p:txBody>
          <a:bodyPr/>
          <a:lstStyle>
            <a:lvl1pPr>
              <a:defRPr baseline="0">
                <a:solidFill>
                  <a:srgbClr val="005E4F"/>
                </a:solidFill>
              </a:defRPr>
            </a:lvl1pPr>
          </a:lstStyle>
          <a:p>
            <a:r>
              <a:rPr lang="en-US"/>
              <a:t>Click to edit title copy</a:t>
            </a:r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573024" y="2271966"/>
            <a:ext cx="10961750" cy="3810250"/>
          </a:xfrm>
        </p:spPr>
        <p:txBody>
          <a:bodyPr/>
          <a:lstStyle>
            <a:lvl1pPr marL="0" indent="0">
              <a:buNone/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1pPr>
            <a:lvl2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2pPr>
            <a:lvl3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3pPr>
            <a:lvl4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4pPr>
            <a:lvl5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5pPr>
          </a:lstStyle>
          <a:p>
            <a:pPr lvl="0"/>
            <a:r>
              <a:rPr lang="en-US"/>
              <a:t>Click to edit text copy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90265324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7- 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961750" cy="1330706"/>
          </a:xfrm>
        </p:spPr>
        <p:txBody>
          <a:bodyPr/>
          <a:lstStyle>
            <a:lvl1pPr>
              <a:defRPr baseline="0">
                <a:solidFill>
                  <a:srgbClr val="005E4F"/>
                </a:solidFill>
              </a:defRPr>
            </a:lvl1pPr>
          </a:lstStyle>
          <a:p>
            <a:r>
              <a:rPr lang="en-US"/>
              <a:t>Click to edit title copy</a:t>
            </a:r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573024" y="2271966"/>
            <a:ext cx="5256276" cy="3810250"/>
          </a:xfrm>
        </p:spPr>
        <p:txBody>
          <a:bodyPr/>
          <a:lstStyle>
            <a:lvl1pPr marL="0" indent="0">
              <a:buNone/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1pPr>
            <a:lvl2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2pPr>
            <a:lvl3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3pPr>
            <a:lvl4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4pPr>
            <a:lvl5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5pPr>
          </a:lstStyle>
          <a:p>
            <a:pPr lvl="0"/>
            <a:r>
              <a:rPr lang="en-US"/>
              <a:t>Click to edit text copy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6278498" y="2271966"/>
            <a:ext cx="5256276" cy="3810250"/>
          </a:xfrm>
        </p:spPr>
        <p:txBody>
          <a:bodyPr/>
          <a:lstStyle>
            <a:lvl1pPr marL="0" indent="0">
              <a:buNone/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1pPr>
            <a:lvl2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2pPr>
            <a:lvl3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3pPr>
            <a:lvl4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4pPr>
            <a:lvl5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5pPr>
          </a:lstStyle>
          <a:p>
            <a:pPr lvl="0"/>
            <a:r>
              <a:rPr lang="en-US"/>
              <a:t>Click to edit text copy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4319195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8- yellow photo-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6190735" cy="6857999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Full bleed photo 585 x 655 </a:t>
            </a:r>
            <a:r>
              <a:rPr lang="en-US" err="1"/>
              <a:t>px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400800" y="831469"/>
            <a:ext cx="5066270" cy="1325563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title copy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6400800" y="2291969"/>
            <a:ext cx="506627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idx="11" hasCustomPrompt="1"/>
          </p:nvPr>
        </p:nvSpPr>
        <p:spPr>
          <a:xfrm>
            <a:off x="219867" y="6052126"/>
            <a:ext cx="5751000" cy="8058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sz="1600" i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caption text</a:t>
            </a:r>
          </a:p>
        </p:txBody>
      </p:sp>
    </p:spTree>
    <p:extLst>
      <p:ext uri="{BB962C8B-B14F-4D97-AF65-F5344CB8AC3E}">
        <p14:creationId xmlns:p14="http://schemas.microsoft.com/office/powerpoint/2010/main" val="911254352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8- lt green photo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1"/>
            <a:ext cx="6190735" cy="6857999"/>
          </a:xfrm>
        </p:spPr>
        <p:txBody>
          <a:bodyPr/>
          <a:lstStyle/>
          <a:p>
            <a:r>
              <a:rPr lang="en-US"/>
              <a:t>Full bleed photo 585 x 655 </a:t>
            </a:r>
            <a:r>
              <a:rPr lang="en-US" err="1"/>
              <a:t>px</a:t>
            </a:r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6400800" y="831469"/>
            <a:ext cx="4687824" cy="1325563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title copy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idx="1"/>
          </p:nvPr>
        </p:nvSpPr>
        <p:spPr>
          <a:xfrm>
            <a:off x="6400800" y="2291969"/>
            <a:ext cx="468782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idx="11" hasCustomPrompt="1"/>
          </p:nvPr>
        </p:nvSpPr>
        <p:spPr>
          <a:xfrm>
            <a:off x="247134" y="6059440"/>
            <a:ext cx="5696465" cy="7985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sz="1600" i="1" baseline="0"/>
            </a:lvl1pPr>
          </a:lstStyle>
          <a:p>
            <a:pPr lvl="0"/>
            <a:r>
              <a:rPr lang="en-US"/>
              <a:t>Click to edit caption text</a:t>
            </a:r>
          </a:p>
        </p:txBody>
      </p:sp>
    </p:spTree>
    <p:extLst>
      <p:ext uri="{BB962C8B-B14F-4D97-AF65-F5344CB8AC3E}">
        <p14:creationId xmlns:p14="http://schemas.microsoft.com/office/powerpoint/2010/main" val="1746007307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8- mid blue photo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4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1"/>
            <a:ext cx="6190735" cy="6857999"/>
          </a:xfrm>
        </p:spPr>
        <p:txBody>
          <a:bodyPr/>
          <a:lstStyle/>
          <a:p>
            <a:r>
              <a:rPr lang="en-US"/>
              <a:t>Full bleed photo 585 x 655 </a:t>
            </a:r>
            <a:r>
              <a:rPr lang="en-US" err="1"/>
              <a:t>px</a:t>
            </a:r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6400799" y="831469"/>
            <a:ext cx="5239265" cy="1325563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title copy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idx="1"/>
          </p:nvPr>
        </p:nvSpPr>
        <p:spPr>
          <a:xfrm>
            <a:off x="6400798" y="2291969"/>
            <a:ext cx="5239266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1" hasCustomPrompt="1"/>
          </p:nvPr>
        </p:nvSpPr>
        <p:spPr>
          <a:xfrm>
            <a:off x="216243" y="5972941"/>
            <a:ext cx="5758248" cy="8850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sz="1600" b="0" i="1" baseline="0">
                <a:latin typeface="Raleway" charset="0"/>
                <a:ea typeface="Raleway" charset="0"/>
                <a:cs typeface="Raleway" charset="0"/>
              </a:defRPr>
            </a:lvl1pPr>
          </a:lstStyle>
          <a:p>
            <a:pPr lvl="0"/>
            <a:r>
              <a:rPr lang="en-US"/>
              <a:t>Click to edit caption text</a:t>
            </a:r>
          </a:p>
        </p:txBody>
      </p:sp>
    </p:spTree>
    <p:extLst>
      <p:ext uri="{BB962C8B-B14F-4D97-AF65-F5344CB8AC3E}">
        <p14:creationId xmlns:p14="http://schemas.microsoft.com/office/powerpoint/2010/main" val="19282561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1- one column w/chart+ Content 1- one column with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573024" y="2298081"/>
            <a:ext cx="3626443" cy="3656989"/>
          </a:xfrm>
        </p:spPr>
        <p:txBody>
          <a:bodyPr/>
          <a:lstStyle>
            <a:lvl1pPr marL="0" indent="0">
              <a:buFont typeface="Arial" charset="0"/>
              <a:buNone/>
              <a:defRPr/>
            </a:lvl1pPr>
          </a:lstStyle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36533" y="2298081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15810301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801220" cy="1325563"/>
          </a:xfrm>
        </p:spPr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5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573024" y="2298081"/>
            <a:ext cx="3626443" cy="3656989"/>
          </a:xfrm>
        </p:spPr>
        <p:txBody>
          <a:bodyPr/>
          <a:lstStyle>
            <a:lvl1pPr marL="0" indent="0">
              <a:buFont typeface="Arial" charset="0"/>
              <a:buNone/>
              <a:defRPr/>
            </a:lvl1pPr>
          </a:lstStyle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244173784"/>
              </p:ext>
            </p:extLst>
          </p:nvPr>
        </p:nvGraphicFramePr>
        <p:xfrm>
          <a:off x="4384907" y="2298079"/>
          <a:ext cx="6989337" cy="365699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297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297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297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3139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139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139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139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3139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 userDrawn="1"/>
        </p:nvGraphicFramePr>
        <p:xfrm>
          <a:off x="-591015" y="-1773044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018643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74" Type="http://schemas.openxmlformats.org/officeDocument/2006/relationships/slideLayout" Target="../slideLayouts/slideLayout74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73024" y="83146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title copy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3024" y="22919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752022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713" r:id="rId3"/>
    <p:sldLayoutId id="2147483693" r:id="rId4"/>
    <p:sldLayoutId id="2147483694" r:id="rId5"/>
    <p:sldLayoutId id="2147483651" r:id="rId6"/>
    <p:sldLayoutId id="2147483652" r:id="rId7"/>
    <p:sldLayoutId id="2147483653" r:id="rId8"/>
    <p:sldLayoutId id="2147483714" r:id="rId9"/>
    <p:sldLayoutId id="2147483720" r:id="rId10"/>
    <p:sldLayoutId id="2147483654" r:id="rId11"/>
    <p:sldLayoutId id="2147483655" r:id="rId12"/>
    <p:sldLayoutId id="2147483658" r:id="rId13"/>
    <p:sldLayoutId id="2147483715" r:id="rId14"/>
    <p:sldLayoutId id="2147483721" r:id="rId15"/>
    <p:sldLayoutId id="2147483656" r:id="rId16"/>
    <p:sldLayoutId id="2147483657" r:id="rId17"/>
    <p:sldLayoutId id="2147483659" r:id="rId18"/>
    <p:sldLayoutId id="2147483716" r:id="rId19"/>
    <p:sldLayoutId id="2147483722" r:id="rId20"/>
    <p:sldLayoutId id="2147483660" r:id="rId21"/>
    <p:sldLayoutId id="2147483661" r:id="rId22"/>
    <p:sldLayoutId id="2147483662" r:id="rId23"/>
    <p:sldLayoutId id="2147483663" r:id="rId24"/>
    <p:sldLayoutId id="2147483664" r:id="rId25"/>
    <p:sldLayoutId id="2147483665" r:id="rId26"/>
    <p:sldLayoutId id="2147483666" r:id="rId27"/>
    <p:sldLayoutId id="2147483667" r:id="rId28"/>
    <p:sldLayoutId id="2147483668" r:id="rId29"/>
    <p:sldLayoutId id="2147483669" r:id="rId30"/>
    <p:sldLayoutId id="2147483708" r:id="rId31"/>
    <p:sldLayoutId id="2147483671" r:id="rId32"/>
    <p:sldLayoutId id="2147483717" r:id="rId33"/>
    <p:sldLayoutId id="2147483723" r:id="rId34"/>
    <p:sldLayoutId id="2147483672" r:id="rId35"/>
    <p:sldLayoutId id="2147483673" r:id="rId36"/>
    <p:sldLayoutId id="2147483674" r:id="rId37"/>
    <p:sldLayoutId id="2147483718" r:id="rId38"/>
    <p:sldLayoutId id="2147483724" r:id="rId39"/>
    <p:sldLayoutId id="2147483676" r:id="rId40"/>
    <p:sldLayoutId id="2147483677" r:id="rId41"/>
    <p:sldLayoutId id="2147483678" r:id="rId42"/>
    <p:sldLayoutId id="2147483719" r:id="rId43"/>
    <p:sldLayoutId id="2147483725" r:id="rId44"/>
    <p:sldLayoutId id="2147483695" r:id="rId45"/>
    <p:sldLayoutId id="2147483696" r:id="rId46"/>
    <p:sldLayoutId id="2147483697" r:id="rId47"/>
    <p:sldLayoutId id="2147483698" r:id="rId48"/>
    <p:sldLayoutId id="2147483702" r:id="rId49"/>
    <p:sldLayoutId id="2147483700" r:id="rId50"/>
    <p:sldLayoutId id="2147483703" r:id="rId51"/>
    <p:sldLayoutId id="2147483699" r:id="rId52"/>
    <p:sldLayoutId id="2147483701" r:id="rId53"/>
    <p:sldLayoutId id="2147483704" r:id="rId54"/>
    <p:sldLayoutId id="2147483705" r:id="rId55"/>
    <p:sldLayoutId id="2147483706" r:id="rId56"/>
    <p:sldLayoutId id="2147483707" r:id="rId57"/>
    <p:sldLayoutId id="2147483670" r:id="rId58"/>
    <p:sldLayoutId id="2147483709" r:id="rId59"/>
    <p:sldLayoutId id="2147483710" r:id="rId60"/>
    <p:sldLayoutId id="2147483711" r:id="rId61"/>
    <p:sldLayoutId id="2147483712" r:id="rId62"/>
    <p:sldLayoutId id="2147483679" r:id="rId63"/>
    <p:sldLayoutId id="2147483680" r:id="rId64"/>
    <p:sldLayoutId id="2147483681" r:id="rId65"/>
    <p:sldLayoutId id="2147483682" r:id="rId66"/>
    <p:sldLayoutId id="2147483683" r:id="rId67"/>
    <p:sldLayoutId id="2147483685" r:id="rId68"/>
    <p:sldLayoutId id="2147483684" r:id="rId69"/>
    <p:sldLayoutId id="2147483686" r:id="rId70"/>
    <p:sldLayoutId id="2147483687" r:id="rId71"/>
    <p:sldLayoutId id="2147483688" r:id="rId72"/>
    <p:sldLayoutId id="2147483689" r:id="rId73"/>
    <p:sldLayoutId id="2147483690" r:id="rId7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500" b="1" i="0" kern="1200" baseline="0">
          <a:solidFill>
            <a:srgbClr val="007155"/>
          </a:solidFill>
          <a:latin typeface="Times New Roman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spcAft>
          <a:spcPts val="400"/>
        </a:spcAft>
        <a:buFont typeface="Arial"/>
        <a:buNone/>
        <a:defRPr sz="1800" kern="1200" baseline="0">
          <a:solidFill>
            <a:schemeClr val="tx1">
              <a:lumMod val="75000"/>
              <a:lumOff val="25000"/>
            </a:schemeClr>
          </a:solidFill>
          <a:latin typeface="Century Gothic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spcAft>
          <a:spcPts val="400"/>
        </a:spcAft>
        <a:buFont typeface="Arial"/>
        <a:buChar char="•"/>
        <a:defRPr sz="1600" kern="1200" baseline="0">
          <a:solidFill>
            <a:schemeClr val="tx1">
              <a:lumMod val="75000"/>
              <a:lumOff val="25000"/>
            </a:schemeClr>
          </a:solidFill>
          <a:latin typeface="Century Gothic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spcAft>
          <a:spcPts val="400"/>
        </a:spcAft>
        <a:buFont typeface="Arial"/>
        <a:buChar char="•"/>
        <a:defRPr sz="1500" kern="1200" baseline="0">
          <a:solidFill>
            <a:schemeClr val="tx1">
              <a:lumMod val="75000"/>
              <a:lumOff val="25000"/>
            </a:schemeClr>
          </a:solidFill>
          <a:latin typeface="Century Gothic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spcAft>
          <a:spcPts val="400"/>
        </a:spcAft>
        <a:buFont typeface="Arial"/>
        <a:buChar char="•"/>
        <a:defRPr sz="1400" kern="1200" baseline="0">
          <a:solidFill>
            <a:schemeClr val="tx1">
              <a:lumMod val="75000"/>
              <a:lumOff val="25000"/>
            </a:schemeClr>
          </a:solidFill>
          <a:latin typeface="Century Gothic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spcAft>
          <a:spcPts val="400"/>
        </a:spcAft>
        <a:buFont typeface="Arial"/>
        <a:buChar char="•"/>
        <a:defRPr sz="1200" kern="1200" baseline="0">
          <a:solidFill>
            <a:schemeClr val="tx1">
              <a:lumMod val="75000"/>
              <a:lumOff val="25000"/>
            </a:schemeClr>
          </a:solidFill>
          <a:latin typeface="Century Gothic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7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9496" y="2046151"/>
            <a:ext cx="5216535" cy="1858337"/>
          </a:xfrm>
        </p:spPr>
        <p:txBody>
          <a:bodyPr>
            <a:normAutofit/>
          </a:bodyPr>
          <a:lstStyle/>
          <a:p>
            <a:r>
              <a:rPr lang="en-US" dirty="0"/>
              <a:t>CS 295A/395D: Artificial Intelligence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552706" y="2280062"/>
            <a:ext cx="4393872" cy="2215967"/>
          </a:xfrm>
        </p:spPr>
        <p:txBody>
          <a:bodyPr>
            <a:normAutofit/>
          </a:bodyPr>
          <a:lstStyle/>
          <a:p>
            <a:r>
              <a:rPr lang="en-US" b="1" dirty="0"/>
              <a:t>LTL Applications</a:t>
            </a:r>
          </a:p>
          <a:p>
            <a:r>
              <a:rPr lang="en-US" dirty="0"/>
              <a:t>Prof. Emma </a:t>
            </a:r>
            <a:r>
              <a:rPr lang="en-US" dirty="0" err="1"/>
              <a:t>Tosch</a:t>
            </a:r>
            <a:endParaRPr lang="en-US" dirty="0"/>
          </a:p>
          <a:p>
            <a:r>
              <a:rPr lang="en-US" dirty="0"/>
              <a:t>4 April 2022</a:t>
            </a:r>
          </a:p>
        </p:txBody>
      </p:sp>
    </p:spTree>
    <p:extLst>
      <p:ext uri="{BB962C8B-B14F-4D97-AF65-F5344CB8AC3E}">
        <p14:creationId xmlns:p14="http://schemas.microsoft.com/office/powerpoint/2010/main" val="855975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053"/>
    </mc:Choice>
    <mc:Fallback xmlns="">
      <p:transition spd="slow" advTm="13053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EF103-6EC9-CB46-808A-A201A90AD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024" y="831470"/>
            <a:ext cx="10515600" cy="1155700"/>
          </a:xfrm>
        </p:spPr>
        <p:txBody>
          <a:bodyPr/>
          <a:lstStyle/>
          <a:p>
            <a:r>
              <a:rPr lang="en-US" dirty="0"/>
              <a:t>LTL Exercises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F3D028-DA9F-CE45-A733-C2CBC41B79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024" y="1807287"/>
            <a:ext cx="10515600" cy="4351338"/>
          </a:xfrm>
        </p:spPr>
        <p:txBody>
          <a:bodyPr>
            <a:normAutofit/>
          </a:bodyPr>
          <a:lstStyle/>
          <a:p>
            <a:r>
              <a:rPr lang="en-US" sz="2200" dirty="0"/>
              <a:t>Example: 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p = Yar alive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q = Yar on our ship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r = transporter ready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514E270-E226-2590-8248-4AC4D7A3DB20}"/>
              </a:ext>
            </a:extLst>
          </p:cNvPr>
          <p:cNvSpPr/>
          <p:nvPr/>
        </p:nvSpPr>
        <p:spPr>
          <a:xfrm>
            <a:off x="5616315" y="3270286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p, q, 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70CDB91-5734-73CA-3263-4DD707F13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024" y="3982956"/>
            <a:ext cx="1930333" cy="2851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AAEFD082-38B1-67B9-6A13-06E985DE0F7C}"/>
              </a:ext>
            </a:extLst>
          </p:cNvPr>
          <p:cNvSpPr/>
          <p:nvPr/>
        </p:nvSpPr>
        <p:spPr>
          <a:xfrm>
            <a:off x="4767098" y="4988796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CF7196D-D39B-6C2B-BFA3-AF9AF76774EE}"/>
              </a:ext>
            </a:extLst>
          </p:cNvPr>
          <p:cNvSpPr/>
          <p:nvPr/>
        </p:nvSpPr>
        <p:spPr>
          <a:xfrm>
            <a:off x="6520853" y="4988796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590E74E-894D-A4FE-EDC5-56311648160E}"/>
              </a:ext>
            </a:extLst>
          </p:cNvPr>
          <p:cNvCxnSpPr>
            <a:cxnSpLocks/>
            <a:stCxn id="4" idx="4"/>
            <a:endCxn id="7" idx="0"/>
          </p:cNvCxnSpPr>
          <p:nvPr/>
        </p:nvCxnSpPr>
        <p:spPr>
          <a:xfrm>
            <a:off x="6096000" y="4244646"/>
            <a:ext cx="904538" cy="74415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C8E0193-606A-0F5A-33BC-DE5ADE10F72F}"/>
              </a:ext>
            </a:extLst>
          </p:cNvPr>
          <p:cNvCxnSpPr>
            <a:cxnSpLocks/>
            <a:endCxn id="6" idx="0"/>
          </p:cNvCxnSpPr>
          <p:nvPr/>
        </p:nvCxnSpPr>
        <p:spPr>
          <a:xfrm flipH="1">
            <a:off x="5246783" y="4244646"/>
            <a:ext cx="849217" cy="74415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8A25B5A1-C08D-BB8C-23B4-41EB15D3C04C}"/>
              </a:ext>
            </a:extLst>
          </p:cNvPr>
          <p:cNvCxnSpPr>
            <a:cxnSpLocks/>
          </p:cNvCxnSpPr>
          <p:nvPr/>
        </p:nvCxnSpPr>
        <p:spPr>
          <a:xfrm>
            <a:off x="4821930" y="3757466"/>
            <a:ext cx="794385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70813281-D8F8-EBD5-896B-05C26A3E5636}"/>
              </a:ext>
            </a:extLst>
          </p:cNvPr>
          <p:cNvSpPr txBox="1"/>
          <p:nvPr/>
        </p:nvSpPr>
        <p:spPr>
          <a:xfrm>
            <a:off x="8088967" y="831470"/>
            <a:ext cx="35300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Scenario: Hit by enemy before transport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31D7C72B-3EFD-0F1F-FA7C-D1D8D2116673}"/>
              </a:ext>
            </a:extLst>
          </p:cNvPr>
          <p:cNvSpPr txBox="1"/>
          <p:nvPr/>
        </p:nvSpPr>
        <p:spPr>
          <a:xfrm>
            <a:off x="8661991" y="2285674"/>
            <a:ext cx="35300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State: Yar dead, not on ship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ABF71FB8-7FE7-0C96-0EBC-CED88AD5AAC4}"/>
              </a:ext>
            </a:extLst>
          </p:cNvPr>
          <p:cNvSpPr txBox="1"/>
          <p:nvPr/>
        </p:nvSpPr>
        <p:spPr>
          <a:xfrm>
            <a:off x="7849755" y="3739878"/>
            <a:ext cx="35300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Transporter could be up or down (hit or not hit)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8B41DFCF-0D39-3C8F-26B0-6C0B5D82809C}"/>
              </a:ext>
            </a:extLst>
          </p:cNvPr>
          <p:cNvSpPr txBox="1"/>
          <p:nvPr/>
        </p:nvSpPr>
        <p:spPr>
          <a:xfrm>
            <a:off x="7955807" y="4715695"/>
            <a:ext cx="35300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Transporter can cycle</a:t>
            </a:r>
          </a:p>
        </p:txBody>
      </p: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36F53819-2445-5ED9-0C55-5AEFB03F61D7}"/>
              </a:ext>
            </a:extLst>
          </p:cNvPr>
          <p:cNvCxnSpPr>
            <a:cxnSpLocks/>
          </p:cNvCxnSpPr>
          <p:nvPr/>
        </p:nvCxnSpPr>
        <p:spPr>
          <a:xfrm>
            <a:off x="5585972" y="5131488"/>
            <a:ext cx="1075377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8B38DD0A-5FF9-E41E-9394-DC06AA548AE2}"/>
              </a:ext>
            </a:extLst>
          </p:cNvPr>
          <p:cNvCxnSpPr>
            <a:cxnSpLocks/>
          </p:cNvCxnSpPr>
          <p:nvPr/>
        </p:nvCxnSpPr>
        <p:spPr>
          <a:xfrm flipH="1">
            <a:off x="5585972" y="5820464"/>
            <a:ext cx="1075377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EDAFED4A-961D-F4D6-919B-60E388502454}"/>
              </a:ext>
            </a:extLst>
          </p:cNvPr>
          <p:cNvSpPr txBox="1"/>
          <p:nvPr/>
        </p:nvSpPr>
        <p:spPr>
          <a:xfrm>
            <a:off x="7955806" y="5284507"/>
            <a:ext cx="35300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It takes time to charge</a:t>
            </a:r>
          </a:p>
        </p:txBody>
      </p:sp>
      <p:cxnSp>
        <p:nvCxnSpPr>
          <p:cNvPr id="20" name="Curved Connector 19">
            <a:extLst>
              <a:ext uri="{FF2B5EF4-FFF2-40B4-BE49-F238E27FC236}">
                <a16:creationId xmlns:a16="http://schemas.microsoft.com/office/drawing/2014/main" id="{35FCC63C-9576-A19F-EBF5-50E223238456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5577380" y="3757466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95876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EF103-6EC9-CB46-808A-A201A90AD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024" y="831470"/>
            <a:ext cx="10515600" cy="1155700"/>
          </a:xfrm>
        </p:spPr>
        <p:txBody>
          <a:bodyPr/>
          <a:lstStyle/>
          <a:p>
            <a:r>
              <a:rPr lang="en-US" dirty="0"/>
              <a:t>LTL Exercises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F3D028-DA9F-CE45-A733-C2CBC41B79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024" y="1807287"/>
            <a:ext cx="10515600" cy="4351338"/>
          </a:xfrm>
        </p:spPr>
        <p:txBody>
          <a:bodyPr>
            <a:normAutofit/>
          </a:bodyPr>
          <a:lstStyle/>
          <a:p>
            <a:r>
              <a:rPr lang="en-US" sz="2200" dirty="0"/>
              <a:t>Example: 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p = Yar alive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q = Yar on our ship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r = transporter ready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514E270-E226-2590-8248-4AC4D7A3DB20}"/>
              </a:ext>
            </a:extLst>
          </p:cNvPr>
          <p:cNvSpPr/>
          <p:nvPr/>
        </p:nvSpPr>
        <p:spPr>
          <a:xfrm>
            <a:off x="5616315" y="3270286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p, q, 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70CDB91-5734-73CA-3263-4DD707F13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024" y="3982956"/>
            <a:ext cx="1930333" cy="2851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AAEFD082-38B1-67B9-6A13-06E985DE0F7C}"/>
              </a:ext>
            </a:extLst>
          </p:cNvPr>
          <p:cNvSpPr/>
          <p:nvPr/>
        </p:nvSpPr>
        <p:spPr>
          <a:xfrm>
            <a:off x="4767098" y="4988796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CF7196D-D39B-6C2B-BFA3-AF9AF76774EE}"/>
              </a:ext>
            </a:extLst>
          </p:cNvPr>
          <p:cNvSpPr/>
          <p:nvPr/>
        </p:nvSpPr>
        <p:spPr>
          <a:xfrm>
            <a:off x="6520853" y="4988796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590E74E-894D-A4FE-EDC5-56311648160E}"/>
              </a:ext>
            </a:extLst>
          </p:cNvPr>
          <p:cNvCxnSpPr>
            <a:cxnSpLocks/>
            <a:stCxn id="4" idx="4"/>
            <a:endCxn id="7" idx="0"/>
          </p:cNvCxnSpPr>
          <p:nvPr/>
        </p:nvCxnSpPr>
        <p:spPr>
          <a:xfrm>
            <a:off x="6096000" y="4244646"/>
            <a:ext cx="904538" cy="74415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C8E0193-606A-0F5A-33BC-DE5ADE10F72F}"/>
              </a:ext>
            </a:extLst>
          </p:cNvPr>
          <p:cNvCxnSpPr>
            <a:cxnSpLocks/>
            <a:endCxn id="6" idx="0"/>
          </p:cNvCxnSpPr>
          <p:nvPr/>
        </p:nvCxnSpPr>
        <p:spPr>
          <a:xfrm flipH="1">
            <a:off x="5246783" y="4244646"/>
            <a:ext cx="849217" cy="74415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8A25B5A1-C08D-BB8C-23B4-41EB15D3C04C}"/>
              </a:ext>
            </a:extLst>
          </p:cNvPr>
          <p:cNvCxnSpPr>
            <a:cxnSpLocks/>
          </p:cNvCxnSpPr>
          <p:nvPr/>
        </p:nvCxnSpPr>
        <p:spPr>
          <a:xfrm>
            <a:off x="4821930" y="3757466"/>
            <a:ext cx="794385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70813281-D8F8-EBD5-896B-05C26A3E5636}"/>
              </a:ext>
            </a:extLst>
          </p:cNvPr>
          <p:cNvSpPr txBox="1"/>
          <p:nvPr/>
        </p:nvSpPr>
        <p:spPr>
          <a:xfrm>
            <a:off x="8088967" y="831470"/>
            <a:ext cx="35300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Scenario: Hit by enemy before transport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31D7C72B-3EFD-0F1F-FA7C-D1D8D2116673}"/>
              </a:ext>
            </a:extLst>
          </p:cNvPr>
          <p:cNvSpPr txBox="1"/>
          <p:nvPr/>
        </p:nvSpPr>
        <p:spPr>
          <a:xfrm>
            <a:off x="8661991" y="2285674"/>
            <a:ext cx="35300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State: Yar dead, not on ship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ABF71FB8-7FE7-0C96-0EBC-CED88AD5AAC4}"/>
              </a:ext>
            </a:extLst>
          </p:cNvPr>
          <p:cNvSpPr txBox="1"/>
          <p:nvPr/>
        </p:nvSpPr>
        <p:spPr>
          <a:xfrm>
            <a:off x="7849755" y="3739878"/>
            <a:ext cx="35300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Transporter could be up or down (hit or not hit)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8B41DFCF-0D39-3C8F-26B0-6C0B5D82809C}"/>
              </a:ext>
            </a:extLst>
          </p:cNvPr>
          <p:cNvSpPr txBox="1"/>
          <p:nvPr/>
        </p:nvSpPr>
        <p:spPr>
          <a:xfrm>
            <a:off x="7955807" y="4715695"/>
            <a:ext cx="35300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Transporter can cycle</a:t>
            </a:r>
          </a:p>
        </p:txBody>
      </p: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36F53819-2445-5ED9-0C55-5AEFB03F61D7}"/>
              </a:ext>
            </a:extLst>
          </p:cNvPr>
          <p:cNvCxnSpPr>
            <a:cxnSpLocks/>
          </p:cNvCxnSpPr>
          <p:nvPr/>
        </p:nvCxnSpPr>
        <p:spPr>
          <a:xfrm>
            <a:off x="5585972" y="5131488"/>
            <a:ext cx="1075377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8B38DD0A-5FF9-E41E-9394-DC06AA548AE2}"/>
              </a:ext>
            </a:extLst>
          </p:cNvPr>
          <p:cNvCxnSpPr>
            <a:cxnSpLocks/>
          </p:cNvCxnSpPr>
          <p:nvPr/>
        </p:nvCxnSpPr>
        <p:spPr>
          <a:xfrm flipH="1">
            <a:off x="5585972" y="5820464"/>
            <a:ext cx="1075377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urved Connector 80">
            <a:extLst>
              <a:ext uri="{FF2B5EF4-FFF2-40B4-BE49-F238E27FC236}">
                <a16:creationId xmlns:a16="http://schemas.microsoft.com/office/drawing/2014/main" id="{D40EE3EF-5241-B14B-D402-A67AF2ACFFC0}"/>
              </a:ext>
            </a:extLst>
          </p:cNvPr>
          <p:cNvCxnSpPr>
            <a:cxnSpLocks/>
          </p:cNvCxnSpPr>
          <p:nvPr/>
        </p:nvCxnSpPr>
        <p:spPr>
          <a:xfrm flipH="1">
            <a:off x="7000538" y="5475976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urved Connector 81">
            <a:extLst>
              <a:ext uri="{FF2B5EF4-FFF2-40B4-BE49-F238E27FC236}">
                <a16:creationId xmlns:a16="http://schemas.microsoft.com/office/drawing/2014/main" id="{46435ECB-D3E2-8F0E-F9CC-593B34DD1C69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4919497" y="5628376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EDAFED4A-961D-F4D6-919B-60E388502454}"/>
              </a:ext>
            </a:extLst>
          </p:cNvPr>
          <p:cNvSpPr txBox="1"/>
          <p:nvPr/>
        </p:nvSpPr>
        <p:spPr>
          <a:xfrm>
            <a:off x="7955806" y="5284507"/>
            <a:ext cx="35300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It takes time to charge</a:t>
            </a:r>
          </a:p>
        </p:txBody>
      </p:sp>
      <p:cxnSp>
        <p:nvCxnSpPr>
          <p:cNvPr id="20" name="Curved Connector 19">
            <a:extLst>
              <a:ext uri="{FF2B5EF4-FFF2-40B4-BE49-F238E27FC236}">
                <a16:creationId xmlns:a16="http://schemas.microsoft.com/office/drawing/2014/main" id="{ACC96447-D7CD-3B6D-EF25-5A882162EE94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5577380" y="3757466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78982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EF103-6EC9-CB46-808A-A201A90AD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024" y="831470"/>
            <a:ext cx="10515600" cy="1155700"/>
          </a:xfrm>
        </p:spPr>
        <p:txBody>
          <a:bodyPr/>
          <a:lstStyle/>
          <a:p>
            <a:r>
              <a:rPr lang="en-US" dirty="0"/>
              <a:t>LTL Exercises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F3D028-DA9F-CE45-A733-C2CBC41B79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024" y="1807287"/>
            <a:ext cx="10515600" cy="4351338"/>
          </a:xfrm>
        </p:spPr>
        <p:txBody>
          <a:bodyPr>
            <a:normAutofit/>
          </a:bodyPr>
          <a:lstStyle/>
          <a:p>
            <a:r>
              <a:rPr lang="en-US" sz="2200" dirty="0"/>
              <a:t>Example: 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p = Yar alive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q = Yar on our ship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r = transporter ready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514E270-E226-2590-8248-4AC4D7A3DB20}"/>
              </a:ext>
            </a:extLst>
          </p:cNvPr>
          <p:cNvSpPr/>
          <p:nvPr/>
        </p:nvSpPr>
        <p:spPr>
          <a:xfrm>
            <a:off x="5616315" y="3270286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p, q, 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70CDB91-5734-73CA-3263-4DD707F13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024" y="3982956"/>
            <a:ext cx="1930333" cy="2851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AAEFD082-38B1-67B9-6A13-06E985DE0F7C}"/>
              </a:ext>
            </a:extLst>
          </p:cNvPr>
          <p:cNvSpPr/>
          <p:nvPr/>
        </p:nvSpPr>
        <p:spPr>
          <a:xfrm>
            <a:off x="4767098" y="4988796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CF7196D-D39B-6C2B-BFA3-AF9AF76774EE}"/>
              </a:ext>
            </a:extLst>
          </p:cNvPr>
          <p:cNvSpPr/>
          <p:nvPr/>
        </p:nvSpPr>
        <p:spPr>
          <a:xfrm>
            <a:off x="6520853" y="4988796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590E74E-894D-A4FE-EDC5-56311648160E}"/>
              </a:ext>
            </a:extLst>
          </p:cNvPr>
          <p:cNvCxnSpPr>
            <a:cxnSpLocks/>
            <a:stCxn id="4" idx="4"/>
            <a:endCxn id="7" idx="0"/>
          </p:cNvCxnSpPr>
          <p:nvPr/>
        </p:nvCxnSpPr>
        <p:spPr>
          <a:xfrm>
            <a:off x="6096000" y="4244646"/>
            <a:ext cx="904538" cy="74415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C8E0193-606A-0F5A-33BC-DE5ADE10F72F}"/>
              </a:ext>
            </a:extLst>
          </p:cNvPr>
          <p:cNvCxnSpPr>
            <a:cxnSpLocks/>
            <a:endCxn id="6" idx="0"/>
          </p:cNvCxnSpPr>
          <p:nvPr/>
        </p:nvCxnSpPr>
        <p:spPr>
          <a:xfrm flipH="1">
            <a:off x="5246783" y="4244646"/>
            <a:ext cx="849217" cy="74415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8A25B5A1-C08D-BB8C-23B4-41EB15D3C04C}"/>
              </a:ext>
            </a:extLst>
          </p:cNvPr>
          <p:cNvCxnSpPr>
            <a:cxnSpLocks/>
          </p:cNvCxnSpPr>
          <p:nvPr/>
        </p:nvCxnSpPr>
        <p:spPr>
          <a:xfrm>
            <a:off x="4821930" y="3757466"/>
            <a:ext cx="794385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70813281-D8F8-EBD5-896B-05C26A3E5636}"/>
              </a:ext>
            </a:extLst>
          </p:cNvPr>
          <p:cNvSpPr txBox="1"/>
          <p:nvPr/>
        </p:nvSpPr>
        <p:spPr>
          <a:xfrm>
            <a:off x="8088967" y="831470"/>
            <a:ext cx="35300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Scenario: Hit by enemy before transport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31D7C72B-3EFD-0F1F-FA7C-D1D8D2116673}"/>
              </a:ext>
            </a:extLst>
          </p:cNvPr>
          <p:cNvSpPr txBox="1"/>
          <p:nvPr/>
        </p:nvSpPr>
        <p:spPr>
          <a:xfrm>
            <a:off x="8661991" y="2285674"/>
            <a:ext cx="35300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State: Yar dead, not on ship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ABF71FB8-7FE7-0C96-0EBC-CED88AD5AAC4}"/>
              </a:ext>
            </a:extLst>
          </p:cNvPr>
          <p:cNvSpPr txBox="1"/>
          <p:nvPr/>
        </p:nvSpPr>
        <p:spPr>
          <a:xfrm>
            <a:off x="7849755" y="3739878"/>
            <a:ext cx="35300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Transporter could be up or down (hit or not hit)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28A868AE-35C3-DDF1-1C8F-388FFA19210B}"/>
              </a:ext>
            </a:extLst>
          </p:cNvPr>
          <p:cNvSpPr txBox="1"/>
          <p:nvPr/>
        </p:nvSpPr>
        <p:spPr>
          <a:xfrm>
            <a:off x="7843868" y="4732417"/>
            <a:ext cx="35300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Death is permeant 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8B41DFCF-0D39-3C8F-26B0-6C0B5D82809C}"/>
              </a:ext>
            </a:extLst>
          </p:cNvPr>
          <p:cNvSpPr txBox="1"/>
          <p:nvPr/>
        </p:nvSpPr>
        <p:spPr>
          <a:xfrm>
            <a:off x="7843868" y="5355624"/>
            <a:ext cx="35300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Transporter can cycle</a:t>
            </a:r>
          </a:p>
        </p:txBody>
      </p: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36F53819-2445-5ED9-0C55-5AEFB03F61D7}"/>
              </a:ext>
            </a:extLst>
          </p:cNvPr>
          <p:cNvCxnSpPr>
            <a:cxnSpLocks/>
          </p:cNvCxnSpPr>
          <p:nvPr/>
        </p:nvCxnSpPr>
        <p:spPr>
          <a:xfrm>
            <a:off x="5585972" y="5131488"/>
            <a:ext cx="1075377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8B38DD0A-5FF9-E41E-9394-DC06AA548AE2}"/>
              </a:ext>
            </a:extLst>
          </p:cNvPr>
          <p:cNvCxnSpPr>
            <a:cxnSpLocks/>
          </p:cNvCxnSpPr>
          <p:nvPr/>
        </p:nvCxnSpPr>
        <p:spPr>
          <a:xfrm flipH="1">
            <a:off x="5585972" y="5820464"/>
            <a:ext cx="1075377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urved Connector 80">
            <a:extLst>
              <a:ext uri="{FF2B5EF4-FFF2-40B4-BE49-F238E27FC236}">
                <a16:creationId xmlns:a16="http://schemas.microsoft.com/office/drawing/2014/main" id="{D40EE3EF-5241-B14B-D402-A67AF2ACFFC0}"/>
              </a:ext>
            </a:extLst>
          </p:cNvPr>
          <p:cNvCxnSpPr>
            <a:cxnSpLocks/>
          </p:cNvCxnSpPr>
          <p:nvPr/>
        </p:nvCxnSpPr>
        <p:spPr>
          <a:xfrm flipH="1">
            <a:off x="7000538" y="5475976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urved Connector 81">
            <a:extLst>
              <a:ext uri="{FF2B5EF4-FFF2-40B4-BE49-F238E27FC236}">
                <a16:creationId xmlns:a16="http://schemas.microsoft.com/office/drawing/2014/main" id="{46435ECB-D3E2-8F0E-F9CC-593B34DD1C69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4919497" y="5628376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EDAFED4A-961D-F4D6-919B-60E388502454}"/>
              </a:ext>
            </a:extLst>
          </p:cNvPr>
          <p:cNvSpPr txBox="1"/>
          <p:nvPr/>
        </p:nvSpPr>
        <p:spPr>
          <a:xfrm>
            <a:off x="7895897" y="6105671"/>
            <a:ext cx="35300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It takes time to charge</a:t>
            </a:r>
          </a:p>
        </p:txBody>
      </p:sp>
    </p:spTree>
    <p:extLst>
      <p:ext uri="{BB962C8B-B14F-4D97-AF65-F5344CB8AC3E}">
        <p14:creationId xmlns:p14="http://schemas.microsoft.com/office/powerpoint/2010/main" val="41295665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/>
      <p:bldP spid="78" grpId="0"/>
      <p:bldP spid="8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EF103-6EC9-CB46-808A-A201A90AD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024" y="831470"/>
            <a:ext cx="10515600" cy="1155700"/>
          </a:xfrm>
        </p:spPr>
        <p:txBody>
          <a:bodyPr/>
          <a:lstStyle/>
          <a:p>
            <a:r>
              <a:rPr lang="en-US" dirty="0"/>
              <a:t>LTL Exercises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F3D028-DA9F-CE45-A733-C2CBC41B79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024" y="1807287"/>
            <a:ext cx="3663721" cy="4351338"/>
          </a:xfrm>
        </p:spPr>
        <p:txBody>
          <a:bodyPr>
            <a:normAutofit/>
          </a:bodyPr>
          <a:lstStyle/>
          <a:p>
            <a:r>
              <a:rPr lang="en-US" sz="2200" dirty="0"/>
              <a:t>Example: 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p = Yar alive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q = Yar on our ship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r = transporter ready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514E270-E226-2590-8248-4AC4D7A3DB20}"/>
              </a:ext>
            </a:extLst>
          </p:cNvPr>
          <p:cNvSpPr/>
          <p:nvPr/>
        </p:nvSpPr>
        <p:spPr>
          <a:xfrm>
            <a:off x="5616315" y="3270286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p, q, 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70CDB91-5734-73CA-3263-4DD707F13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024" y="3982956"/>
            <a:ext cx="1930333" cy="2851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AAEFD082-38B1-67B9-6A13-06E985DE0F7C}"/>
              </a:ext>
            </a:extLst>
          </p:cNvPr>
          <p:cNvSpPr/>
          <p:nvPr/>
        </p:nvSpPr>
        <p:spPr>
          <a:xfrm>
            <a:off x="4767098" y="4988796"/>
            <a:ext cx="959370" cy="9743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shade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CF7196D-D39B-6C2B-BFA3-AF9AF76774EE}"/>
              </a:ext>
            </a:extLst>
          </p:cNvPr>
          <p:cNvSpPr/>
          <p:nvPr/>
        </p:nvSpPr>
        <p:spPr>
          <a:xfrm>
            <a:off x="6520853" y="4988796"/>
            <a:ext cx="959370" cy="9743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shade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590E74E-894D-A4FE-EDC5-56311648160E}"/>
              </a:ext>
            </a:extLst>
          </p:cNvPr>
          <p:cNvCxnSpPr>
            <a:cxnSpLocks/>
            <a:stCxn id="4" idx="4"/>
            <a:endCxn id="7" idx="0"/>
          </p:cNvCxnSpPr>
          <p:nvPr/>
        </p:nvCxnSpPr>
        <p:spPr>
          <a:xfrm>
            <a:off x="6096000" y="4244646"/>
            <a:ext cx="904538" cy="744150"/>
          </a:xfrm>
          <a:prstGeom prst="straightConnector1">
            <a:avLst/>
          </a:prstGeom>
          <a:ln w="63500">
            <a:solidFill>
              <a:schemeClr val="accent1">
                <a:shade val="50000"/>
                <a:alpha val="2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D937DB5-9793-9019-5D04-0040E7DDC08F}"/>
              </a:ext>
            </a:extLst>
          </p:cNvPr>
          <p:cNvCxnSpPr>
            <a:cxnSpLocks/>
            <a:stCxn id="6" idx="7"/>
            <a:endCxn id="7" idx="1"/>
          </p:cNvCxnSpPr>
          <p:nvPr/>
        </p:nvCxnSpPr>
        <p:spPr>
          <a:xfrm>
            <a:off x="5585972" y="5131488"/>
            <a:ext cx="1075377" cy="0"/>
          </a:xfrm>
          <a:prstGeom prst="straightConnector1">
            <a:avLst/>
          </a:prstGeom>
          <a:ln w="63500">
            <a:solidFill>
              <a:schemeClr val="accent1">
                <a:shade val="50000"/>
                <a:alpha val="2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BAD159E-DEB7-4B92-8F6D-03F3FF21D46C}"/>
              </a:ext>
            </a:extLst>
          </p:cNvPr>
          <p:cNvCxnSpPr>
            <a:cxnSpLocks/>
            <a:stCxn id="7" idx="3"/>
            <a:endCxn id="6" idx="5"/>
          </p:cNvCxnSpPr>
          <p:nvPr/>
        </p:nvCxnSpPr>
        <p:spPr>
          <a:xfrm flipH="1">
            <a:off x="5585972" y="5820464"/>
            <a:ext cx="1075377" cy="0"/>
          </a:xfrm>
          <a:prstGeom prst="straightConnector1">
            <a:avLst/>
          </a:prstGeom>
          <a:ln w="63500">
            <a:solidFill>
              <a:schemeClr val="accent1">
                <a:shade val="50000"/>
                <a:alpha val="2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C8E0193-606A-0F5A-33BC-DE5ADE10F72F}"/>
              </a:ext>
            </a:extLst>
          </p:cNvPr>
          <p:cNvCxnSpPr>
            <a:cxnSpLocks/>
            <a:endCxn id="6" idx="0"/>
          </p:cNvCxnSpPr>
          <p:nvPr/>
        </p:nvCxnSpPr>
        <p:spPr>
          <a:xfrm flipH="1">
            <a:off x="5246783" y="4244646"/>
            <a:ext cx="849217" cy="744150"/>
          </a:xfrm>
          <a:prstGeom prst="straightConnector1">
            <a:avLst/>
          </a:prstGeom>
          <a:ln w="63500">
            <a:solidFill>
              <a:schemeClr val="accent1">
                <a:shade val="50000"/>
                <a:alpha val="2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urved Connector 64">
            <a:extLst>
              <a:ext uri="{FF2B5EF4-FFF2-40B4-BE49-F238E27FC236}">
                <a16:creationId xmlns:a16="http://schemas.microsoft.com/office/drawing/2014/main" id="{8FF58784-B369-4397-A9C1-50A24F10EA6C}"/>
              </a:ext>
            </a:extLst>
          </p:cNvPr>
          <p:cNvCxnSpPr>
            <a:cxnSpLocks/>
            <a:stCxn id="7" idx="6"/>
            <a:endCxn id="7" idx="4"/>
          </p:cNvCxnSpPr>
          <p:nvPr/>
        </p:nvCxnSpPr>
        <p:spPr>
          <a:xfrm flipH="1">
            <a:off x="7000538" y="5475976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solidFill>
              <a:schemeClr val="accent1">
                <a:shade val="50000"/>
                <a:alpha val="2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urved Connector 70">
            <a:extLst>
              <a:ext uri="{FF2B5EF4-FFF2-40B4-BE49-F238E27FC236}">
                <a16:creationId xmlns:a16="http://schemas.microsoft.com/office/drawing/2014/main" id="{054C5962-4965-C47F-109D-3D776F186AD2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4919497" y="5628376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solidFill>
              <a:schemeClr val="accent1">
                <a:shade val="50000"/>
                <a:alpha val="2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8A25B5A1-C08D-BB8C-23B4-41EB15D3C04C}"/>
              </a:ext>
            </a:extLst>
          </p:cNvPr>
          <p:cNvCxnSpPr>
            <a:cxnSpLocks/>
          </p:cNvCxnSpPr>
          <p:nvPr/>
        </p:nvCxnSpPr>
        <p:spPr>
          <a:xfrm>
            <a:off x="4821930" y="3757466"/>
            <a:ext cx="794385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486BCF31-1DC8-BD51-C111-0CB6D8C9D6DA}"/>
              </a:ext>
            </a:extLst>
          </p:cNvPr>
          <p:cNvSpPr txBox="1"/>
          <p:nvPr/>
        </p:nvSpPr>
        <p:spPr>
          <a:xfrm>
            <a:off x="8088967" y="831470"/>
            <a:ext cx="35300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Scenario: Yar transports onto enemy ship</a:t>
            </a:r>
          </a:p>
        </p:txBody>
      </p:sp>
      <p:cxnSp>
        <p:nvCxnSpPr>
          <p:cNvPr id="16" name="Curved Connector 15">
            <a:extLst>
              <a:ext uri="{FF2B5EF4-FFF2-40B4-BE49-F238E27FC236}">
                <a16:creationId xmlns:a16="http://schemas.microsoft.com/office/drawing/2014/main" id="{DA88262C-57EE-38AC-D93E-F74241E16622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5577380" y="3757466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solidFill>
              <a:schemeClr val="accent1">
                <a:alpha val="2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05019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" name="Curved Connector 70">
            <a:extLst>
              <a:ext uri="{FF2B5EF4-FFF2-40B4-BE49-F238E27FC236}">
                <a16:creationId xmlns:a16="http://schemas.microsoft.com/office/drawing/2014/main" id="{054C5962-4965-C47F-109D-3D776F186AD2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4919497" y="5628376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solidFill>
              <a:schemeClr val="accent1">
                <a:alpha val="2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762EF103-6EC9-CB46-808A-A201A90AD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024" y="831470"/>
            <a:ext cx="10515600" cy="1155700"/>
          </a:xfrm>
        </p:spPr>
        <p:txBody>
          <a:bodyPr/>
          <a:lstStyle/>
          <a:p>
            <a:r>
              <a:rPr lang="en-US" dirty="0"/>
              <a:t>LTL Exercises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F3D028-DA9F-CE45-A733-C2CBC41B79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024" y="1807287"/>
            <a:ext cx="10515600" cy="4351338"/>
          </a:xfrm>
        </p:spPr>
        <p:txBody>
          <a:bodyPr>
            <a:normAutofit/>
          </a:bodyPr>
          <a:lstStyle/>
          <a:p>
            <a:r>
              <a:rPr lang="en-US" sz="2200" dirty="0"/>
              <a:t>Example: 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p = Yar alive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q = Yar on our ship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r = transporter ready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514E270-E226-2590-8248-4AC4D7A3DB20}"/>
              </a:ext>
            </a:extLst>
          </p:cNvPr>
          <p:cNvSpPr/>
          <p:nvPr/>
        </p:nvSpPr>
        <p:spPr>
          <a:xfrm>
            <a:off x="5616315" y="3270286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p, q, 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70CDB91-5734-73CA-3263-4DD707F13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024" y="3982956"/>
            <a:ext cx="1930333" cy="2851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AAEFD082-38B1-67B9-6A13-06E985DE0F7C}"/>
              </a:ext>
            </a:extLst>
          </p:cNvPr>
          <p:cNvSpPr/>
          <p:nvPr/>
        </p:nvSpPr>
        <p:spPr>
          <a:xfrm>
            <a:off x="4767098" y="4988796"/>
            <a:ext cx="959370" cy="9743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CF7196D-D39B-6C2B-BFA3-AF9AF76774EE}"/>
              </a:ext>
            </a:extLst>
          </p:cNvPr>
          <p:cNvSpPr/>
          <p:nvPr/>
        </p:nvSpPr>
        <p:spPr>
          <a:xfrm>
            <a:off x="6520853" y="4988796"/>
            <a:ext cx="959370" cy="9743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D6A9896-218C-1D20-490C-BFD88DAFFCA2}"/>
              </a:ext>
            </a:extLst>
          </p:cNvPr>
          <p:cNvSpPr/>
          <p:nvPr/>
        </p:nvSpPr>
        <p:spPr>
          <a:xfrm>
            <a:off x="7370070" y="3270286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590E74E-894D-A4FE-EDC5-56311648160E}"/>
              </a:ext>
            </a:extLst>
          </p:cNvPr>
          <p:cNvCxnSpPr>
            <a:cxnSpLocks/>
            <a:stCxn id="4" idx="4"/>
            <a:endCxn id="7" idx="0"/>
          </p:cNvCxnSpPr>
          <p:nvPr/>
        </p:nvCxnSpPr>
        <p:spPr>
          <a:xfrm>
            <a:off x="6096000" y="4244646"/>
            <a:ext cx="904538" cy="744150"/>
          </a:xfrm>
          <a:prstGeom prst="straightConnector1">
            <a:avLst/>
          </a:prstGeom>
          <a:ln w="63500">
            <a:solidFill>
              <a:schemeClr val="accent1">
                <a:alpha val="2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A3E4582-D1EB-55EE-F68D-51DF5C913F55}"/>
              </a:ext>
            </a:extLst>
          </p:cNvPr>
          <p:cNvCxnSpPr>
            <a:cxnSpLocks/>
            <a:stCxn id="4" idx="6"/>
            <a:endCxn id="8" idx="2"/>
          </p:cNvCxnSpPr>
          <p:nvPr/>
        </p:nvCxnSpPr>
        <p:spPr>
          <a:xfrm>
            <a:off x="6575685" y="3757466"/>
            <a:ext cx="794385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D937DB5-9793-9019-5D04-0040E7DDC08F}"/>
              </a:ext>
            </a:extLst>
          </p:cNvPr>
          <p:cNvCxnSpPr>
            <a:cxnSpLocks/>
            <a:stCxn id="6" idx="7"/>
            <a:endCxn id="7" idx="1"/>
          </p:cNvCxnSpPr>
          <p:nvPr/>
        </p:nvCxnSpPr>
        <p:spPr>
          <a:xfrm>
            <a:off x="5585972" y="5131488"/>
            <a:ext cx="1075377" cy="0"/>
          </a:xfrm>
          <a:prstGeom prst="straightConnector1">
            <a:avLst/>
          </a:prstGeom>
          <a:ln w="63500">
            <a:solidFill>
              <a:schemeClr val="accent1">
                <a:alpha val="2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BAD159E-DEB7-4B92-8F6D-03F3FF21D46C}"/>
              </a:ext>
            </a:extLst>
          </p:cNvPr>
          <p:cNvCxnSpPr>
            <a:cxnSpLocks/>
            <a:stCxn id="7" idx="3"/>
            <a:endCxn id="6" idx="5"/>
          </p:cNvCxnSpPr>
          <p:nvPr/>
        </p:nvCxnSpPr>
        <p:spPr>
          <a:xfrm flipH="1">
            <a:off x="5585972" y="5820464"/>
            <a:ext cx="1075377" cy="0"/>
          </a:xfrm>
          <a:prstGeom prst="straightConnector1">
            <a:avLst/>
          </a:prstGeom>
          <a:ln w="63500">
            <a:solidFill>
              <a:schemeClr val="accent1">
                <a:alpha val="2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C8E0193-606A-0F5A-33BC-DE5ADE10F72F}"/>
              </a:ext>
            </a:extLst>
          </p:cNvPr>
          <p:cNvCxnSpPr>
            <a:cxnSpLocks/>
            <a:endCxn id="6" idx="0"/>
          </p:cNvCxnSpPr>
          <p:nvPr/>
        </p:nvCxnSpPr>
        <p:spPr>
          <a:xfrm flipH="1">
            <a:off x="5246783" y="4244646"/>
            <a:ext cx="849217" cy="744150"/>
          </a:xfrm>
          <a:prstGeom prst="straightConnector1">
            <a:avLst/>
          </a:prstGeom>
          <a:ln w="63500">
            <a:solidFill>
              <a:schemeClr val="accent1">
                <a:alpha val="2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urved Connector 64">
            <a:extLst>
              <a:ext uri="{FF2B5EF4-FFF2-40B4-BE49-F238E27FC236}">
                <a16:creationId xmlns:a16="http://schemas.microsoft.com/office/drawing/2014/main" id="{8FF58784-B369-4397-A9C1-50A24F10EA6C}"/>
              </a:ext>
            </a:extLst>
          </p:cNvPr>
          <p:cNvCxnSpPr>
            <a:cxnSpLocks/>
            <a:stCxn id="7" idx="6"/>
            <a:endCxn id="7" idx="4"/>
          </p:cNvCxnSpPr>
          <p:nvPr/>
        </p:nvCxnSpPr>
        <p:spPr>
          <a:xfrm flipH="1">
            <a:off x="7000538" y="5475976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solidFill>
              <a:schemeClr val="accent1">
                <a:alpha val="2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8A25B5A1-C08D-BB8C-23B4-41EB15D3C04C}"/>
              </a:ext>
            </a:extLst>
          </p:cNvPr>
          <p:cNvCxnSpPr>
            <a:cxnSpLocks/>
          </p:cNvCxnSpPr>
          <p:nvPr/>
        </p:nvCxnSpPr>
        <p:spPr>
          <a:xfrm>
            <a:off x="4821930" y="3757466"/>
            <a:ext cx="794385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486BCF31-1DC8-BD51-C111-0CB6D8C9D6DA}"/>
              </a:ext>
            </a:extLst>
          </p:cNvPr>
          <p:cNvSpPr txBox="1"/>
          <p:nvPr/>
        </p:nvSpPr>
        <p:spPr>
          <a:xfrm>
            <a:off x="8088967" y="831470"/>
            <a:ext cx="35300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Scenario: Yar transports onto enemy ship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9B7DA0D-614E-289C-6CCE-EB8F5A0EB61E}"/>
              </a:ext>
            </a:extLst>
          </p:cNvPr>
          <p:cNvSpPr txBox="1"/>
          <p:nvPr/>
        </p:nvSpPr>
        <p:spPr>
          <a:xfrm>
            <a:off x="8088967" y="1936230"/>
            <a:ext cx="35300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Transporter takes time to recharge</a:t>
            </a:r>
          </a:p>
        </p:txBody>
      </p:sp>
      <p:cxnSp>
        <p:nvCxnSpPr>
          <p:cNvPr id="27" name="Curved Connector 26">
            <a:extLst>
              <a:ext uri="{FF2B5EF4-FFF2-40B4-BE49-F238E27FC236}">
                <a16:creationId xmlns:a16="http://schemas.microsoft.com/office/drawing/2014/main" id="{6CAB6637-BDA2-8FCD-0BCB-B1610CC093D3}"/>
              </a:ext>
            </a:extLst>
          </p:cNvPr>
          <p:cNvCxnSpPr>
            <a:cxnSpLocks/>
          </p:cNvCxnSpPr>
          <p:nvPr/>
        </p:nvCxnSpPr>
        <p:spPr>
          <a:xfrm flipH="1">
            <a:off x="7849755" y="3799525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urved Connector 21">
            <a:extLst>
              <a:ext uri="{FF2B5EF4-FFF2-40B4-BE49-F238E27FC236}">
                <a16:creationId xmlns:a16="http://schemas.microsoft.com/office/drawing/2014/main" id="{003A95D6-9161-F6C3-ED5A-DCDE2C6DD2D3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5577380" y="3757466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solidFill>
              <a:schemeClr val="accent1">
                <a:alpha val="2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3306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" name="Curved Connector 70">
            <a:extLst>
              <a:ext uri="{FF2B5EF4-FFF2-40B4-BE49-F238E27FC236}">
                <a16:creationId xmlns:a16="http://schemas.microsoft.com/office/drawing/2014/main" id="{054C5962-4965-C47F-109D-3D776F186AD2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4919497" y="5628376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solidFill>
              <a:schemeClr val="accent1">
                <a:alpha val="2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762EF103-6EC9-CB46-808A-A201A90AD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024" y="831470"/>
            <a:ext cx="10515600" cy="1155700"/>
          </a:xfrm>
        </p:spPr>
        <p:txBody>
          <a:bodyPr/>
          <a:lstStyle/>
          <a:p>
            <a:r>
              <a:rPr lang="en-US" dirty="0"/>
              <a:t>LTL Exercises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F3D028-DA9F-CE45-A733-C2CBC41B79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024" y="1807287"/>
            <a:ext cx="10515600" cy="4351338"/>
          </a:xfrm>
        </p:spPr>
        <p:txBody>
          <a:bodyPr>
            <a:normAutofit/>
          </a:bodyPr>
          <a:lstStyle/>
          <a:p>
            <a:r>
              <a:rPr lang="en-US" sz="2200" dirty="0"/>
              <a:t>Example: 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p = Yar alive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q = Yar on enemy ship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r = transporter ready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514E270-E226-2590-8248-4AC4D7A3DB20}"/>
              </a:ext>
            </a:extLst>
          </p:cNvPr>
          <p:cNvSpPr/>
          <p:nvPr/>
        </p:nvSpPr>
        <p:spPr>
          <a:xfrm>
            <a:off x="5616315" y="3270286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p, q, 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70CDB91-5734-73CA-3263-4DD707F13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024" y="3982956"/>
            <a:ext cx="1930333" cy="2851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AAEFD082-38B1-67B9-6A13-06E985DE0F7C}"/>
              </a:ext>
            </a:extLst>
          </p:cNvPr>
          <p:cNvSpPr/>
          <p:nvPr/>
        </p:nvSpPr>
        <p:spPr>
          <a:xfrm>
            <a:off x="4767098" y="4988796"/>
            <a:ext cx="959370" cy="9743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CF7196D-D39B-6C2B-BFA3-AF9AF76774EE}"/>
              </a:ext>
            </a:extLst>
          </p:cNvPr>
          <p:cNvSpPr/>
          <p:nvPr/>
        </p:nvSpPr>
        <p:spPr>
          <a:xfrm>
            <a:off x="6520853" y="4988796"/>
            <a:ext cx="959370" cy="9743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D6A9896-218C-1D20-490C-BFD88DAFFCA2}"/>
              </a:ext>
            </a:extLst>
          </p:cNvPr>
          <p:cNvSpPr/>
          <p:nvPr/>
        </p:nvSpPr>
        <p:spPr>
          <a:xfrm>
            <a:off x="7370070" y="3270286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590E74E-894D-A4FE-EDC5-56311648160E}"/>
              </a:ext>
            </a:extLst>
          </p:cNvPr>
          <p:cNvCxnSpPr>
            <a:cxnSpLocks/>
            <a:stCxn id="4" idx="4"/>
            <a:endCxn id="7" idx="0"/>
          </p:cNvCxnSpPr>
          <p:nvPr/>
        </p:nvCxnSpPr>
        <p:spPr>
          <a:xfrm>
            <a:off x="6096000" y="4244646"/>
            <a:ext cx="904538" cy="744150"/>
          </a:xfrm>
          <a:prstGeom prst="straightConnector1">
            <a:avLst/>
          </a:prstGeom>
          <a:ln w="63500">
            <a:solidFill>
              <a:schemeClr val="accent1">
                <a:alpha val="2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A3E4582-D1EB-55EE-F68D-51DF5C913F55}"/>
              </a:ext>
            </a:extLst>
          </p:cNvPr>
          <p:cNvCxnSpPr>
            <a:cxnSpLocks/>
            <a:stCxn id="4" idx="6"/>
            <a:endCxn id="8" idx="2"/>
          </p:cNvCxnSpPr>
          <p:nvPr/>
        </p:nvCxnSpPr>
        <p:spPr>
          <a:xfrm>
            <a:off x="6575685" y="3757466"/>
            <a:ext cx="794385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D937DB5-9793-9019-5D04-0040E7DDC08F}"/>
              </a:ext>
            </a:extLst>
          </p:cNvPr>
          <p:cNvCxnSpPr>
            <a:cxnSpLocks/>
            <a:stCxn id="6" idx="7"/>
            <a:endCxn id="7" idx="1"/>
          </p:cNvCxnSpPr>
          <p:nvPr/>
        </p:nvCxnSpPr>
        <p:spPr>
          <a:xfrm>
            <a:off x="5585972" y="5131488"/>
            <a:ext cx="1075377" cy="0"/>
          </a:xfrm>
          <a:prstGeom prst="straightConnector1">
            <a:avLst/>
          </a:prstGeom>
          <a:ln w="63500">
            <a:solidFill>
              <a:schemeClr val="accent1">
                <a:alpha val="2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BAD159E-DEB7-4B92-8F6D-03F3FF21D46C}"/>
              </a:ext>
            </a:extLst>
          </p:cNvPr>
          <p:cNvCxnSpPr>
            <a:cxnSpLocks/>
            <a:stCxn id="7" idx="3"/>
            <a:endCxn id="6" idx="5"/>
          </p:cNvCxnSpPr>
          <p:nvPr/>
        </p:nvCxnSpPr>
        <p:spPr>
          <a:xfrm flipH="1">
            <a:off x="5585972" y="5820464"/>
            <a:ext cx="1075377" cy="0"/>
          </a:xfrm>
          <a:prstGeom prst="straightConnector1">
            <a:avLst/>
          </a:prstGeom>
          <a:ln w="63500">
            <a:solidFill>
              <a:schemeClr val="accent1">
                <a:alpha val="2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C8E0193-606A-0F5A-33BC-DE5ADE10F72F}"/>
              </a:ext>
            </a:extLst>
          </p:cNvPr>
          <p:cNvCxnSpPr>
            <a:cxnSpLocks/>
            <a:endCxn id="6" idx="0"/>
          </p:cNvCxnSpPr>
          <p:nvPr/>
        </p:nvCxnSpPr>
        <p:spPr>
          <a:xfrm flipH="1">
            <a:off x="5246783" y="4244646"/>
            <a:ext cx="849217" cy="744150"/>
          </a:xfrm>
          <a:prstGeom prst="straightConnector1">
            <a:avLst/>
          </a:prstGeom>
          <a:ln w="63500">
            <a:solidFill>
              <a:schemeClr val="accent1">
                <a:alpha val="2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urved Connector 64">
            <a:extLst>
              <a:ext uri="{FF2B5EF4-FFF2-40B4-BE49-F238E27FC236}">
                <a16:creationId xmlns:a16="http://schemas.microsoft.com/office/drawing/2014/main" id="{8FF58784-B369-4397-A9C1-50A24F10EA6C}"/>
              </a:ext>
            </a:extLst>
          </p:cNvPr>
          <p:cNvCxnSpPr>
            <a:cxnSpLocks/>
            <a:stCxn id="7" idx="6"/>
            <a:endCxn id="7" idx="4"/>
          </p:cNvCxnSpPr>
          <p:nvPr/>
        </p:nvCxnSpPr>
        <p:spPr>
          <a:xfrm flipH="1">
            <a:off x="7000538" y="5475976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solidFill>
              <a:schemeClr val="accent1">
                <a:alpha val="2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8A25B5A1-C08D-BB8C-23B4-41EB15D3C04C}"/>
              </a:ext>
            </a:extLst>
          </p:cNvPr>
          <p:cNvCxnSpPr>
            <a:cxnSpLocks/>
          </p:cNvCxnSpPr>
          <p:nvPr/>
        </p:nvCxnSpPr>
        <p:spPr>
          <a:xfrm>
            <a:off x="4821930" y="3757466"/>
            <a:ext cx="794385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486BCF31-1DC8-BD51-C111-0CB6D8C9D6DA}"/>
              </a:ext>
            </a:extLst>
          </p:cNvPr>
          <p:cNvSpPr txBox="1"/>
          <p:nvPr/>
        </p:nvSpPr>
        <p:spPr>
          <a:xfrm>
            <a:off x="8088967" y="831470"/>
            <a:ext cx="35300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Scenario: Yar transports onto enemy ship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9B7DA0D-614E-289C-6CCE-EB8F5A0EB61E}"/>
              </a:ext>
            </a:extLst>
          </p:cNvPr>
          <p:cNvSpPr txBox="1"/>
          <p:nvPr/>
        </p:nvSpPr>
        <p:spPr>
          <a:xfrm>
            <a:off x="8088967" y="1936230"/>
            <a:ext cx="35300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Transporter takes time to recharge</a:t>
            </a:r>
          </a:p>
        </p:txBody>
      </p:sp>
      <p:cxnSp>
        <p:nvCxnSpPr>
          <p:cNvPr id="27" name="Curved Connector 26">
            <a:extLst>
              <a:ext uri="{FF2B5EF4-FFF2-40B4-BE49-F238E27FC236}">
                <a16:creationId xmlns:a16="http://schemas.microsoft.com/office/drawing/2014/main" id="{6CAB6637-BDA2-8FCD-0BCB-B1610CC093D3}"/>
              </a:ext>
            </a:extLst>
          </p:cNvPr>
          <p:cNvCxnSpPr>
            <a:cxnSpLocks/>
          </p:cNvCxnSpPr>
          <p:nvPr/>
        </p:nvCxnSpPr>
        <p:spPr>
          <a:xfrm flipH="1">
            <a:off x="7849755" y="3799525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65D66EA5-9D07-B6CC-7BEF-27766611981E}"/>
              </a:ext>
            </a:extLst>
          </p:cNvPr>
          <p:cNvSpPr txBox="1"/>
          <p:nvPr/>
        </p:nvSpPr>
        <p:spPr>
          <a:xfrm>
            <a:off x="8517985" y="2962987"/>
            <a:ext cx="35300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Yar could die in this time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94D62C6-BBEF-164D-5728-BD27A1CAE622}"/>
              </a:ext>
            </a:extLst>
          </p:cNvPr>
          <p:cNvCxnSpPr>
            <a:cxnSpLocks/>
          </p:cNvCxnSpPr>
          <p:nvPr/>
        </p:nvCxnSpPr>
        <p:spPr>
          <a:xfrm flipH="1">
            <a:off x="7000538" y="4244646"/>
            <a:ext cx="849217" cy="74415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urved Connector 21">
            <a:extLst>
              <a:ext uri="{FF2B5EF4-FFF2-40B4-BE49-F238E27FC236}">
                <a16:creationId xmlns:a16="http://schemas.microsoft.com/office/drawing/2014/main" id="{36C54F59-E196-BC58-0384-527E789C25EA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5577380" y="3757466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solidFill>
              <a:schemeClr val="accent1">
                <a:alpha val="2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17911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" name="Curved Connector 70">
            <a:extLst>
              <a:ext uri="{FF2B5EF4-FFF2-40B4-BE49-F238E27FC236}">
                <a16:creationId xmlns:a16="http://schemas.microsoft.com/office/drawing/2014/main" id="{054C5962-4965-C47F-109D-3D776F186AD2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4919497" y="5628376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solidFill>
              <a:schemeClr val="accent1">
                <a:alpha val="2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762EF103-6EC9-CB46-808A-A201A90AD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024" y="831470"/>
            <a:ext cx="10515600" cy="1155700"/>
          </a:xfrm>
        </p:spPr>
        <p:txBody>
          <a:bodyPr/>
          <a:lstStyle/>
          <a:p>
            <a:r>
              <a:rPr lang="en-US" dirty="0"/>
              <a:t>LTL Exercises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F3D028-DA9F-CE45-A733-C2CBC41B79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024" y="1807287"/>
            <a:ext cx="10515600" cy="4351338"/>
          </a:xfrm>
        </p:spPr>
        <p:txBody>
          <a:bodyPr>
            <a:normAutofit/>
          </a:bodyPr>
          <a:lstStyle/>
          <a:p>
            <a:r>
              <a:rPr lang="en-US" sz="2200" dirty="0"/>
              <a:t>Example: 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p = Yar alive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q = Yar on our ship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r = transporter ready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514E270-E226-2590-8248-4AC4D7A3DB20}"/>
              </a:ext>
            </a:extLst>
          </p:cNvPr>
          <p:cNvSpPr/>
          <p:nvPr/>
        </p:nvSpPr>
        <p:spPr>
          <a:xfrm>
            <a:off x="5616315" y="3270286"/>
            <a:ext cx="959370" cy="9743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shade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p, q, 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70CDB91-5734-73CA-3263-4DD707F13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024" y="3982956"/>
            <a:ext cx="1930333" cy="2851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AAEFD082-38B1-67B9-6A13-06E985DE0F7C}"/>
              </a:ext>
            </a:extLst>
          </p:cNvPr>
          <p:cNvSpPr/>
          <p:nvPr/>
        </p:nvSpPr>
        <p:spPr>
          <a:xfrm>
            <a:off x="4767098" y="4988796"/>
            <a:ext cx="959370" cy="9743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CF7196D-D39B-6C2B-BFA3-AF9AF76774EE}"/>
              </a:ext>
            </a:extLst>
          </p:cNvPr>
          <p:cNvSpPr/>
          <p:nvPr/>
        </p:nvSpPr>
        <p:spPr>
          <a:xfrm>
            <a:off x="6520853" y="4988796"/>
            <a:ext cx="959370" cy="9743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D6A9896-218C-1D20-490C-BFD88DAFFCA2}"/>
              </a:ext>
            </a:extLst>
          </p:cNvPr>
          <p:cNvSpPr/>
          <p:nvPr/>
        </p:nvSpPr>
        <p:spPr>
          <a:xfrm>
            <a:off x="7370070" y="3270286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590E74E-894D-A4FE-EDC5-56311648160E}"/>
              </a:ext>
            </a:extLst>
          </p:cNvPr>
          <p:cNvCxnSpPr>
            <a:cxnSpLocks/>
            <a:stCxn id="4" idx="4"/>
            <a:endCxn id="7" idx="0"/>
          </p:cNvCxnSpPr>
          <p:nvPr/>
        </p:nvCxnSpPr>
        <p:spPr>
          <a:xfrm>
            <a:off x="6096000" y="4244646"/>
            <a:ext cx="904538" cy="744150"/>
          </a:xfrm>
          <a:prstGeom prst="straightConnector1">
            <a:avLst/>
          </a:prstGeom>
          <a:ln w="63500">
            <a:solidFill>
              <a:schemeClr val="accent1">
                <a:alpha val="2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A3E4582-D1EB-55EE-F68D-51DF5C913F55}"/>
              </a:ext>
            </a:extLst>
          </p:cNvPr>
          <p:cNvCxnSpPr>
            <a:cxnSpLocks/>
            <a:stCxn id="4" idx="6"/>
            <a:endCxn id="8" idx="2"/>
          </p:cNvCxnSpPr>
          <p:nvPr/>
        </p:nvCxnSpPr>
        <p:spPr>
          <a:xfrm>
            <a:off x="6575685" y="3757466"/>
            <a:ext cx="794385" cy="0"/>
          </a:xfrm>
          <a:prstGeom prst="straightConnector1">
            <a:avLst/>
          </a:prstGeom>
          <a:ln w="63500">
            <a:solidFill>
              <a:schemeClr val="accent1">
                <a:shade val="50000"/>
                <a:alpha val="2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D937DB5-9793-9019-5D04-0040E7DDC08F}"/>
              </a:ext>
            </a:extLst>
          </p:cNvPr>
          <p:cNvCxnSpPr>
            <a:cxnSpLocks/>
            <a:stCxn id="6" idx="7"/>
            <a:endCxn id="7" idx="1"/>
          </p:cNvCxnSpPr>
          <p:nvPr/>
        </p:nvCxnSpPr>
        <p:spPr>
          <a:xfrm>
            <a:off x="5585972" y="5131488"/>
            <a:ext cx="1075377" cy="0"/>
          </a:xfrm>
          <a:prstGeom prst="straightConnector1">
            <a:avLst/>
          </a:prstGeom>
          <a:ln w="63500">
            <a:solidFill>
              <a:schemeClr val="accent1">
                <a:alpha val="2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BAD159E-DEB7-4B92-8F6D-03F3FF21D46C}"/>
              </a:ext>
            </a:extLst>
          </p:cNvPr>
          <p:cNvCxnSpPr>
            <a:cxnSpLocks/>
            <a:stCxn id="7" idx="3"/>
            <a:endCxn id="6" idx="5"/>
          </p:cNvCxnSpPr>
          <p:nvPr/>
        </p:nvCxnSpPr>
        <p:spPr>
          <a:xfrm flipH="1">
            <a:off x="5585972" y="5820464"/>
            <a:ext cx="1075377" cy="0"/>
          </a:xfrm>
          <a:prstGeom prst="straightConnector1">
            <a:avLst/>
          </a:prstGeom>
          <a:ln w="63500">
            <a:solidFill>
              <a:schemeClr val="accent1">
                <a:alpha val="2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C8E0193-606A-0F5A-33BC-DE5ADE10F72F}"/>
              </a:ext>
            </a:extLst>
          </p:cNvPr>
          <p:cNvCxnSpPr>
            <a:cxnSpLocks/>
            <a:endCxn id="6" idx="0"/>
          </p:cNvCxnSpPr>
          <p:nvPr/>
        </p:nvCxnSpPr>
        <p:spPr>
          <a:xfrm flipH="1">
            <a:off x="5246783" y="4244646"/>
            <a:ext cx="849217" cy="744150"/>
          </a:xfrm>
          <a:prstGeom prst="straightConnector1">
            <a:avLst/>
          </a:prstGeom>
          <a:ln w="63500">
            <a:solidFill>
              <a:schemeClr val="accent1">
                <a:alpha val="2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urved Connector 64">
            <a:extLst>
              <a:ext uri="{FF2B5EF4-FFF2-40B4-BE49-F238E27FC236}">
                <a16:creationId xmlns:a16="http://schemas.microsoft.com/office/drawing/2014/main" id="{8FF58784-B369-4397-A9C1-50A24F10EA6C}"/>
              </a:ext>
            </a:extLst>
          </p:cNvPr>
          <p:cNvCxnSpPr>
            <a:cxnSpLocks/>
            <a:stCxn id="7" idx="6"/>
            <a:endCxn id="7" idx="4"/>
          </p:cNvCxnSpPr>
          <p:nvPr/>
        </p:nvCxnSpPr>
        <p:spPr>
          <a:xfrm flipH="1">
            <a:off x="7000538" y="5475976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solidFill>
              <a:schemeClr val="accent1">
                <a:alpha val="2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8A25B5A1-C08D-BB8C-23B4-41EB15D3C04C}"/>
              </a:ext>
            </a:extLst>
          </p:cNvPr>
          <p:cNvCxnSpPr>
            <a:cxnSpLocks/>
          </p:cNvCxnSpPr>
          <p:nvPr/>
        </p:nvCxnSpPr>
        <p:spPr>
          <a:xfrm>
            <a:off x="4821930" y="3757466"/>
            <a:ext cx="794385" cy="0"/>
          </a:xfrm>
          <a:prstGeom prst="straightConnector1">
            <a:avLst/>
          </a:prstGeom>
          <a:ln w="63500">
            <a:solidFill>
              <a:schemeClr val="accent1">
                <a:shade val="50000"/>
                <a:alpha val="2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486BCF31-1DC8-BD51-C111-0CB6D8C9D6DA}"/>
              </a:ext>
            </a:extLst>
          </p:cNvPr>
          <p:cNvSpPr txBox="1"/>
          <p:nvPr/>
        </p:nvSpPr>
        <p:spPr>
          <a:xfrm>
            <a:off x="8088967" y="831470"/>
            <a:ext cx="35300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Scenario: Yar transports onto enemy ship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9B7DA0D-614E-289C-6CCE-EB8F5A0EB61E}"/>
              </a:ext>
            </a:extLst>
          </p:cNvPr>
          <p:cNvSpPr txBox="1"/>
          <p:nvPr/>
        </p:nvSpPr>
        <p:spPr>
          <a:xfrm>
            <a:off x="8661991" y="1880516"/>
            <a:ext cx="35300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Transporter becomes ready</a:t>
            </a:r>
          </a:p>
        </p:txBody>
      </p:sp>
      <p:cxnSp>
        <p:nvCxnSpPr>
          <p:cNvPr id="27" name="Curved Connector 26">
            <a:extLst>
              <a:ext uri="{FF2B5EF4-FFF2-40B4-BE49-F238E27FC236}">
                <a16:creationId xmlns:a16="http://schemas.microsoft.com/office/drawing/2014/main" id="{6CAB6637-BDA2-8FCD-0BCB-B1610CC093D3}"/>
              </a:ext>
            </a:extLst>
          </p:cNvPr>
          <p:cNvCxnSpPr>
            <a:cxnSpLocks/>
          </p:cNvCxnSpPr>
          <p:nvPr/>
        </p:nvCxnSpPr>
        <p:spPr>
          <a:xfrm flipH="1">
            <a:off x="7849755" y="3799525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94D62C6-BBEF-164D-5728-BD27A1CAE622}"/>
              </a:ext>
            </a:extLst>
          </p:cNvPr>
          <p:cNvCxnSpPr>
            <a:cxnSpLocks/>
          </p:cNvCxnSpPr>
          <p:nvPr/>
        </p:nvCxnSpPr>
        <p:spPr>
          <a:xfrm flipH="1">
            <a:off x="7000538" y="4244646"/>
            <a:ext cx="849217" cy="744150"/>
          </a:xfrm>
          <a:prstGeom prst="straightConnector1">
            <a:avLst/>
          </a:prstGeom>
          <a:ln w="63500">
            <a:solidFill>
              <a:schemeClr val="accent1">
                <a:shade val="50000"/>
                <a:alpha val="2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55334001-0160-0957-5A43-575C1BE86936}"/>
              </a:ext>
            </a:extLst>
          </p:cNvPr>
          <p:cNvSpPr/>
          <p:nvPr/>
        </p:nvSpPr>
        <p:spPr>
          <a:xfrm>
            <a:off x="7371834" y="1737153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p, r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98E6B03-531F-C6B4-13CA-604A6473B56B}"/>
              </a:ext>
            </a:extLst>
          </p:cNvPr>
          <p:cNvCxnSpPr>
            <a:cxnSpLocks/>
            <a:endCxn id="22" idx="4"/>
          </p:cNvCxnSpPr>
          <p:nvPr/>
        </p:nvCxnSpPr>
        <p:spPr>
          <a:xfrm flipV="1">
            <a:off x="7849755" y="2711513"/>
            <a:ext cx="1764" cy="558773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urved Connector 24">
            <a:extLst>
              <a:ext uri="{FF2B5EF4-FFF2-40B4-BE49-F238E27FC236}">
                <a16:creationId xmlns:a16="http://schemas.microsoft.com/office/drawing/2014/main" id="{0894C589-AC04-28E7-09F2-9CB3502CF6AC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5577380" y="3757466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solidFill>
              <a:schemeClr val="accent1">
                <a:alpha val="2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63747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" name="Curved Connector 70">
            <a:extLst>
              <a:ext uri="{FF2B5EF4-FFF2-40B4-BE49-F238E27FC236}">
                <a16:creationId xmlns:a16="http://schemas.microsoft.com/office/drawing/2014/main" id="{054C5962-4965-C47F-109D-3D776F186AD2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4919497" y="5628376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solidFill>
              <a:schemeClr val="accent1">
                <a:alpha val="2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762EF103-6EC9-CB46-808A-A201A90AD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024" y="831470"/>
            <a:ext cx="10515600" cy="1155700"/>
          </a:xfrm>
        </p:spPr>
        <p:txBody>
          <a:bodyPr/>
          <a:lstStyle/>
          <a:p>
            <a:r>
              <a:rPr lang="en-US" dirty="0"/>
              <a:t>LTL Exercises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F3D028-DA9F-CE45-A733-C2CBC41B79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024" y="1807287"/>
            <a:ext cx="10515600" cy="4351338"/>
          </a:xfrm>
        </p:spPr>
        <p:txBody>
          <a:bodyPr>
            <a:normAutofit/>
          </a:bodyPr>
          <a:lstStyle/>
          <a:p>
            <a:r>
              <a:rPr lang="en-US" sz="2200" dirty="0"/>
              <a:t>Example: 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p = Yar alive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q = Yar on our ship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r = transporter ready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514E270-E226-2590-8248-4AC4D7A3DB20}"/>
              </a:ext>
            </a:extLst>
          </p:cNvPr>
          <p:cNvSpPr/>
          <p:nvPr/>
        </p:nvSpPr>
        <p:spPr>
          <a:xfrm>
            <a:off x="5616315" y="3270286"/>
            <a:ext cx="959370" cy="9743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shade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p, q, 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70CDB91-5734-73CA-3263-4DD707F13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024" y="3982956"/>
            <a:ext cx="1930333" cy="2851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AAEFD082-38B1-67B9-6A13-06E985DE0F7C}"/>
              </a:ext>
            </a:extLst>
          </p:cNvPr>
          <p:cNvSpPr/>
          <p:nvPr/>
        </p:nvSpPr>
        <p:spPr>
          <a:xfrm>
            <a:off x="4767098" y="4988796"/>
            <a:ext cx="959370" cy="9743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CF7196D-D39B-6C2B-BFA3-AF9AF76774EE}"/>
              </a:ext>
            </a:extLst>
          </p:cNvPr>
          <p:cNvSpPr/>
          <p:nvPr/>
        </p:nvSpPr>
        <p:spPr>
          <a:xfrm>
            <a:off x="6520853" y="4988796"/>
            <a:ext cx="959370" cy="9743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D6A9896-218C-1D20-490C-BFD88DAFFCA2}"/>
              </a:ext>
            </a:extLst>
          </p:cNvPr>
          <p:cNvSpPr/>
          <p:nvPr/>
        </p:nvSpPr>
        <p:spPr>
          <a:xfrm>
            <a:off x="7370070" y="3270286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590E74E-894D-A4FE-EDC5-56311648160E}"/>
              </a:ext>
            </a:extLst>
          </p:cNvPr>
          <p:cNvCxnSpPr>
            <a:cxnSpLocks/>
            <a:stCxn id="4" idx="4"/>
            <a:endCxn id="7" idx="0"/>
          </p:cNvCxnSpPr>
          <p:nvPr/>
        </p:nvCxnSpPr>
        <p:spPr>
          <a:xfrm>
            <a:off x="6096000" y="4244646"/>
            <a:ext cx="904538" cy="744150"/>
          </a:xfrm>
          <a:prstGeom prst="straightConnector1">
            <a:avLst/>
          </a:prstGeom>
          <a:ln w="63500">
            <a:solidFill>
              <a:schemeClr val="accent1">
                <a:alpha val="2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A3E4582-D1EB-55EE-F68D-51DF5C913F55}"/>
              </a:ext>
            </a:extLst>
          </p:cNvPr>
          <p:cNvCxnSpPr>
            <a:cxnSpLocks/>
            <a:stCxn id="4" idx="6"/>
            <a:endCxn id="8" idx="2"/>
          </p:cNvCxnSpPr>
          <p:nvPr/>
        </p:nvCxnSpPr>
        <p:spPr>
          <a:xfrm>
            <a:off x="6575685" y="3757466"/>
            <a:ext cx="794385" cy="0"/>
          </a:xfrm>
          <a:prstGeom prst="straightConnector1">
            <a:avLst/>
          </a:prstGeom>
          <a:ln w="63500">
            <a:solidFill>
              <a:schemeClr val="accent1">
                <a:shade val="50000"/>
                <a:alpha val="2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D937DB5-9793-9019-5D04-0040E7DDC08F}"/>
              </a:ext>
            </a:extLst>
          </p:cNvPr>
          <p:cNvCxnSpPr>
            <a:cxnSpLocks/>
            <a:stCxn id="6" idx="7"/>
            <a:endCxn id="7" idx="1"/>
          </p:cNvCxnSpPr>
          <p:nvPr/>
        </p:nvCxnSpPr>
        <p:spPr>
          <a:xfrm>
            <a:off x="5585972" y="5131488"/>
            <a:ext cx="1075377" cy="0"/>
          </a:xfrm>
          <a:prstGeom prst="straightConnector1">
            <a:avLst/>
          </a:prstGeom>
          <a:ln w="63500">
            <a:solidFill>
              <a:schemeClr val="accent1">
                <a:alpha val="2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BAD159E-DEB7-4B92-8F6D-03F3FF21D46C}"/>
              </a:ext>
            </a:extLst>
          </p:cNvPr>
          <p:cNvCxnSpPr>
            <a:cxnSpLocks/>
            <a:stCxn id="7" idx="3"/>
            <a:endCxn id="6" idx="5"/>
          </p:cNvCxnSpPr>
          <p:nvPr/>
        </p:nvCxnSpPr>
        <p:spPr>
          <a:xfrm flipH="1">
            <a:off x="5585972" y="5820464"/>
            <a:ext cx="1075377" cy="0"/>
          </a:xfrm>
          <a:prstGeom prst="straightConnector1">
            <a:avLst/>
          </a:prstGeom>
          <a:ln w="63500">
            <a:solidFill>
              <a:schemeClr val="accent1">
                <a:alpha val="2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C8E0193-606A-0F5A-33BC-DE5ADE10F72F}"/>
              </a:ext>
            </a:extLst>
          </p:cNvPr>
          <p:cNvCxnSpPr>
            <a:cxnSpLocks/>
            <a:endCxn id="6" idx="0"/>
          </p:cNvCxnSpPr>
          <p:nvPr/>
        </p:nvCxnSpPr>
        <p:spPr>
          <a:xfrm flipH="1">
            <a:off x="5246783" y="4244646"/>
            <a:ext cx="849217" cy="744150"/>
          </a:xfrm>
          <a:prstGeom prst="straightConnector1">
            <a:avLst/>
          </a:prstGeom>
          <a:ln w="63500">
            <a:solidFill>
              <a:schemeClr val="accent1">
                <a:alpha val="2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urved Connector 64">
            <a:extLst>
              <a:ext uri="{FF2B5EF4-FFF2-40B4-BE49-F238E27FC236}">
                <a16:creationId xmlns:a16="http://schemas.microsoft.com/office/drawing/2014/main" id="{8FF58784-B369-4397-A9C1-50A24F10EA6C}"/>
              </a:ext>
            </a:extLst>
          </p:cNvPr>
          <p:cNvCxnSpPr>
            <a:cxnSpLocks/>
            <a:stCxn id="7" idx="6"/>
            <a:endCxn id="7" idx="4"/>
          </p:cNvCxnSpPr>
          <p:nvPr/>
        </p:nvCxnSpPr>
        <p:spPr>
          <a:xfrm flipH="1">
            <a:off x="7000538" y="5475976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solidFill>
              <a:schemeClr val="accent1">
                <a:alpha val="2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8A25B5A1-C08D-BB8C-23B4-41EB15D3C04C}"/>
              </a:ext>
            </a:extLst>
          </p:cNvPr>
          <p:cNvCxnSpPr>
            <a:cxnSpLocks/>
          </p:cNvCxnSpPr>
          <p:nvPr/>
        </p:nvCxnSpPr>
        <p:spPr>
          <a:xfrm>
            <a:off x="4821930" y="3757466"/>
            <a:ext cx="794385" cy="0"/>
          </a:xfrm>
          <a:prstGeom prst="straightConnector1">
            <a:avLst/>
          </a:prstGeom>
          <a:ln w="63500">
            <a:solidFill>
              <a:schemeClr val="accent1">
                <a:shade val="50000"/>
                <a:alpha val="2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486BCF31-1DC8-BD51-C111-0CB6D8C9D6DA}"/>
              </a:ext>
            </a:extLst>
          </p:cNvPr>
          <p:cNvSpPr txBox="1"/>
          <p:nvPr/>
        </p:nvSpPr>
        <p:spPr>
          <a:xfrm>
            <a:off x="8088967" y="831470"/>
            <a:ext cx="35300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Scenario: Yar transports onto enemy ship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9B7DA0D-614E-289C-6CCE-EB8F5A0EB61E}"/>
              </a:ext>
            </a:extLst>
          </p:cNvPr>
          <p:cNvSpPr txBox="1"/>
          <p:nvPr/>
        </p:nvSpPr>
        <p:spPr>
          <a:xfrm>
            <a:off x="8661991" y="1880516"/>
            <a:ext cx="35300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Transporter becomes ready</a:t>
            </a:r>
          </a:p>
        </p:txBody>
      </p:sp>
      <p:cxnSp>
        <p:nvCxnSpPr>
          <p:cNvPr id="27" name="Curved Connector 26">
            <a:extLst>
              <a:ext uri="{FF2B5EF4-FFF2-40B4-BE49-F238E27FC236}">
                <a16:creationId xmlns:a16="http://schemas.microsoft.com/office/drawing/2014/main" id="{6CAB6637-BDA2-8FCD-0BCB-B1610CC093D3}"/>
              </a:ext>
            </a:extLst>
          </p:cNvPr>
          <p:cNvCxnSpPr>
            <a:cxnSpLocks/>
          </p:cNvCxnSpPr>
          <p:nvPr/>
        </p:nvCxnSpPr>
        <p:spPr>
          <a:xfrm flipH="1">
            <a:off x="7849755" y="3799525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94D62C6-BBEF-164D-5728-BD27A1CAE622}"/>
              </a:ext>
            </a:extLst>
          </p:cNvPr>
          <p:cNvCxnSpPr>
            <a:cxnSpLocks/>
          </p:cNvCxnSpPr>
          <p:nvPr/>
        </p:nvCxnSpPr>
        <p:spPr>
          <a:xfrm flipH="1">
            <a:off x="7000538" y="4244646"/>
            <a:ext cx="849217" cy="744150"/>
          </a:xfrm>
          <a:prstGeom prst="straightConnector1">
            <a:avLst/>
          </a:prstGeom>
          <a:ln w="63500">
            <a:solidFill>
              <a:schemeClr val="accent1">
                <a:shade val="50000"/>
                <a:alpha val="2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55334001-0160-0957-5A43-575C1BE86936}"/>
              </a:ext>
            </a:extLst>
          </p:cNvPr>
          <p:cNvSpPr/>
          <p:nvPr/>
        </p:nvSpPr>
        <p:spPr>
          <a:xfrm>
            <a:off x="7371834" y="1737153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p, r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98E6B03-531F-C6B4-13CA-604A6473B56B}"/>
              </a:ext>
            </a:extLst>
          </p:cNvPr>
          <p:cNvCxnSpPr>
            <a:cxnSpLocks/>
            <a:endCxn id="22" idx="4"/>
          </p:cNvCxnSpPr>
          <p:nvPr/>
        </p:nvCxnSpPr>
        <p:spPr>
          <a:xfrm flipV="1">
            <a:off x="7849755" y="2711513"/>
            <a:ext cx="1764" cy="558773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urved Connector 24">
            <a:extLst>
              <a:ext uri="{FF2B5EF4-FFF2-40B4-BE49-F238E27FC236}">
                <a16:creationId xmlns:a16="http://schemas.microsoft.com/office/drawing/2014/main" id="{DEAD6AE8-AE43-9B2A-1B47-C45079535B05}"/>
              </a:ext>
            </a:extLst>
          </p:cNvPr>
          <p:cNvCxnSpPr>
            <a:cxnSpLocks/>
          </p:cNvCxnSpPr>
          <p:nvPr/>
        </p:nvCxnSpPr>
        <p:spPr>
          <a:xfrm flipH="1">
            <a:off x="7849124" y="2168317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5B311415-A1C4-79E8-0DFE-1A6A6999A7FB}"/>
              </a:ext>
            </a:extLst>
          </p:cNvPr>
          <p:cNvSpPr txBox="1"/>
          <p:nvPr/>
        </p:nvSpPr>
        <p:spPr>
          <a:xfrm>
            <a:off x="8661990" y="2879728"/>
            <a:ext cx="35300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Yar has health; fights some more</a:t>
            </a:r>
          </a:p>
        </p:txBody>
      </p:sp>
      <p:cxnSp>
        <p:nvCxnSpPr>
          <p:cNvPr id="31" name="Curved Connector 30">
            <a:extLst>
              <a:ext uri="{FF2B5EF4-FFF2-40B4-BE49-F238E27FC236}">
                <a16:creationId xmlns:a16="http://schemas.microsoft.com/office/drawing/2014/main" id="{B7D85125-E31D-25C3-0253-0F4012C78171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5577380" y="3757466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solidFill>
              <a:schemeClr val="accent1">
                <a:alpha val="2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39709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" name="Curved Connector 70">
            <a:extLst>
              <a:ext uri="{FF2B5EF4-FFF2-40B4-BE49-F238E27FC236}">
                <a16:creationId xmlns:a16="http://schemas.microsoft.com/office/drawing/2014/main" id="{054C5962-4965-C47F-109D-3D776F186AD2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4919497" y="5628376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solidFill>
              <a:schemeClr val="accent1">
                <a:alpha val="2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762EF103-6EC9-CB46-808A-A201A90AD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024" y="831470"/>
            <a:ext cx="10515600" cy="1155700"/>
          </a:xfrm>
        </p:spPr>
        <p:txBody>
          <a:bodyPr/>
          <a:lstStyle/>
          <a:p>
            <a:r>
              <a:rPr lang="en-US" dirty="0"/>
              <a:t>LTL Exercises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F3D028-DA9F-CE45-A733-C2CBC41B79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024" y="1807287"/>
            <a:ext cx="10515600" cy="4351338"/>
          </a:xfrm>
        </p:spPr>
        <p:txBody>
          <a:bodyPr>
            <a:normAutofit/>
          </a:bodyPr>
          <a:lstStyle/>
          <a:p>
            <a:r>
              <a:rPr lang="en-US" sz="2200" dirty="0"/>
              <a:t>Example: 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p = Yar alive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q = Yar on our ship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r = transporter ready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514E270-E226-2590-8248-4AC4D7A3DB20}"/>
              </a:ext>
            </a:extLst>
          </p:cNvPr>
          <p:cNvSpPr/>
          <p:nvPr/>
        </p:nvSpPr>
        <p:spPr>
          <a:xfrm>
            <a:off x="5616315" y="3270286"/>
            <a:ext cx="959370" cy="9743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shade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p, q, 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70CDB91-5734-73CA-3263-4DD707F13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024" y="3982956"/>
            <a:ext cx="1930333" cy="2851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AAEFD082-38B1-67B9-6A13-06E985DE0F7C}"/>
              </a:ext>
            </a:extLst>
          </p:cNvPr>
          <p:cNvSpPr/>
          <p:nvPr/>
        </p:nvSpPr>
        <p:spPr>
          <a:xfrm>
            <a:off x="4767098" y="4988796"/>
            <a:ext cx="959370" cy="9743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CF7196D-D39B-6C2B-BFA3-AF9AF76774EE}"/>
              </a:ext>
            </a:extLst>
          </p:cNvPr>
          <p:cNvSpPr/>
          <p:nvPr/>
        </p:nvSpPr>
        <p:spPr>
          <a:xfrm>
            <a:off x="6520853" y="4988796"/>
            <a:ext cx="959370" cy="9743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D6A9896-218C-1D20-490C-BFD88DAFFCA2}"/>
              </a:ext>
            </a:extLst>
          </p:cNvPr>
          <p:cNvSpPr/>
          <p:nvPr/>
        </p:nvSpPr>
        <p:spPr>
          <a:xfrm>
            <a:off x="7370070" y="3270286"/>
            <a:ext cx="959370" cy="9743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590E74E-894D-A4FE-EDC5-56311648160E}"/>
              </a:ext>
            </a:extLst>
          </p:cNvPr>
          <p:cNvCxnSpPr>
            <a:cxnSpLocks/>
            <a:stCxn id="4" idx="4"/>
            <a:endCxn id="7" idx="0"/>
          </p:cNvCxnSpPr>
          <p:nvPr/>
        </p:nvCxnSpPr>
        <p:spPr>
          <a:xfrm>
            <a:off x="6096000" y="4244646"/>
            <a:ext cx="904538" cy="744150"/>
          </a:xfrm>
          <a:prstGeom prst="straightConnector1">
            <a:avLst/>
          </a:prstGeom>
          <a:ln w="63500">
            <a:solidFill>
              <a:schemeClr val="accent1">
                <a:alpha val="2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A3E4582-D1EB-55EE-F68D-51DF5C913F55}"/>
              </a:ext>
            </a:extLst>
          </p:cNvPr>
          <p:cNvCxnSpPr>
            <a:cxnSpLocks/>
            <a:stCxn id="4" idx="6"/>
            <a:endCxn id="8" idx="2"/>
          </p:cNvCxnSpPr>
          <p:nvPr/>
        </p:nvCxnSpPr>
        <p:spPr>
          <a:xfrm>
            <a:off x="6575685" y="3757466"/>
            <a:ext cx="794385" cy="0"/>
          </a:xfrm>
          <a:prstGeom prst="straightConnector1">
            <a:avLst/>
          </a:prstGeom>
          <a:ln w="63500">
            <a:solidFill>
              <a:schemeClr val="accent1">
                <a:shade val="50000"/>
                <a:alpha val="2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D937DB5-9793-9019-5D04-0040E7DDC08F}"/>
              </a:ext>
            </a:extLst>
          </p:cNvPr>
          <p:cNvCxnSpPr>
            <a:cxnSpLocks/>
            <a:stCxn id="6" idx="7"/>
            <a:endCxn id="7" idx="1"/>
          </p:cNvCxnSpPr>
          <p:nvPr/>
        </p:nvCxnSpPr>
        <p:spPr>
          <a:xfrm>
            <a:off x="5585972" y="5131488"/>
            <a:ext cx="1075377" cy="0"/>
          </a:xfrm>
          <a:prstGeom prst="straightConnector1">
            <a:avLst/>
          </a:prstGeom>
          <a:ln w="63500">
            <a:solidFill>
              <a:schemeClr val="accent1">
                <a:alpha val="2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BAD159E-DEB7-4B92-8F6D-03F3FF21D46C}"/>
              </a:ext>
            </a:extLst>
          </p:cNvPr>
          <p:cNvCxnSpPr>
            <a:cxnSpLocks/>
            <a:stCxn id="7" idx="3"/>
            <a:endCxn id="6" idx="5"/>
          </p:cNvCxnSpPr>
          <p:nvPr/>
        </p:nvCxnSpPr>
        <p:spPr>
          <a:xfrm flipH="1">
            <a:off x="5585972" y="5820464"/>
            <a:ext cx="1075377" cy="0"/>
          </a:xfrm>
          <a:prstGeom prst="straightConnector1">
            <a:avLst/>
          </a:prstGeom>
          <a:ln w="63500">
            <a:solidFill>
              <a:schemeClr val="accent1">
                <a:alpha val="2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C8E0193-606A-0F5A-33BC-DE5ADE10F72F}"/>
              </a:ext>
            </a:extLst>
          </p:cNvPr>
          <p:cNvCxnSpPr>
            <a:cxnSpLocks/>
            <a:endCxn id="6" idx="0"/>
          </p:cNvCxnSpPr>
          <p:nvPr/>
        </p:nvCxnSpPr>
        <p:spPr>
          <a:xfrm flipH="1">
            <a:off x="5246783" y="4244646"/>
            <a:ext cx="849217" cy="744150"/>
          </a:xfrm>
          <a:prstGeom prst="straightConnector1">
            <a:avLst/>
          </a:prstGeom>
          <a:ln w="63500">
            <a:solidFill>
              <a:schemeClr val="accent1">
                <a:alpha val="2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urved Connector 64">
            <a:extLst>
              <a:ext uri="{FF2B5EF4-FFF2-40B4-BE49-F238E27FC236}">
                <a16:creationId xmlns:a16="http://schemas.microsoft.com/office/drawing/2014/main" id="{8FF58784-B369-4397-A9C1-50A24F10EA6C}"/>
              </a:ext>
            </a:extLst>
          </p:cNvPr>
          <p:cNvCxnSpPr>
            <a:cxnSpLocks/>
            <a:stCxn id="7" idx="6"/>
            <a:endCxn id="7" idx="4"/>
          </p:cNvCxnSpPr>
          <p:nvPr/>
        </p:nvCxnSpPr>
        <p:spPr>
          <a:xfrm flipH="1">
            <a:off x="7000538" y="5475976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solidFill>
              <a:schemeClr val="accent1">
                <a:alpha val="2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8A25B5A1-C08D-BB8C-23B4-41EB15D3C04C}"/>
              </a:ext>
            </a:extLst>
          </p:cNvPr>
          <p:cNvCxnSpPr>
            <a:cxnSpLocks/>
          </p:cNvCxnSpPr>
          <p:nvPr/>
        </p:nvCxnSpPr>
        <p:spPr>
          <a:xfrm>
            <a:off x="4821930" y="3757466"/>
            <a:ext cx="794385" cy="0"/>
          </a:xfrm>
          <a:prstGeom prst="straightConnector1">
            <a:avLst/>
          </a:prstGeom>
          <a:ln w="63500">
            <a:solidFill>
              <a:schemeClr val="accent1">
                <a:shade val="50000"/>
                <a:alpha val="2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486BCF31-1DC8-BD51-C111-0CB6D8C9D6DA}"/>
              </a:ext>
            </a:extLst>
          </p:cNvPr>
          <p:cNvSpPr txBox="1"/>
          <p:nvPr/>
        </p:nvSpPr>
        <p:spPr>
          <a:xfrm>
            <a:off x="8088967" y="831470"/>
            <a:ext cx="35300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Scenario: Yar transports onto enemy ship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9B7DA0D-614E-289C-6CCE-EB8F5A0EB61E}"/>
              </a:ext>
            </a:extLst>
          </p:cNvPr>
          <p:cNvSpPr txBox="1"/>
          <p:nvPr/>
        </p:nvSpPr>
        <p:spPr>
          <a:xfrm>
            <a:off x="8768316" y="1880516"/>
            <a:ext cx="35300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Yar transports back</a:t>
            </a:r>
          </a:p>
        </p:txBody>
      </p:sp>
      <p:cxnSp>
        <p:nvCxnSpPr>
          <p:cNvPr id="27" name="Curved Connector 26">
            <a:extLst>
              <a:ext uri="{FF2B5EF4-FFF2-40B4-BE49-F238E27FC236}">
                <a16:creationId xmlns:a16="http://schemas.microsoft.com/office/drawing/2014/main" id="{6CAB6637-BDA2-8FCD-0BCB-B1610CC093D3}"/>
              </a:ext>
            </a:extLst>
          </p:cNvPr>
          <p:cNvCxnSpPr>
            <a:cxnSpLocks/>
          </p:cNvCxnSpPr>
          <p:nvPr/>
        </p:nvCxnSpPr>
        <p:spPr>
          <a:xfrm flipH="1">
            <a:off x="7849755" y="3799525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solidFill>
              <a:schemeClr val="accent1">
                <a:alpha val="2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94D62C6-BBEF-164D-5728-BD27A1CAE622}"/>
              </a:ext>
            </a:extLst>
          </p:cNvPr>
          <p:cNvCxnSpPr>
            <a:cxnSpLocks/>
          </p:cNvCxnSpPr>
          <p:nvPr/>
        </p:nvCxnSpPr>
        <p:spPr>
          <a:xfrm flipH="1">
            <a:off x="7000538" y="4244646"/>
            <a:ext cx="849217" cy="744150"/>
          </a:xfrm>
          <a:prstGeom prst="straightConnector1">
            <a:avLst/>
          </a:prstGeom>
          <a:ln w="63500">
            <a:solidFill>
              <a:schemeClr val="accent1">
                <a:shade val="50000"/>
                <a:alpha val="2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55334001-0160-0957-5A43-575C1BE86936}"/>
              </a:ext>
            </a:extLst>
          </p:cNvPr>
          <p:cNvSpPr/>
          <p:nvPr/>
        </p:nvSpPr>
        <p:spPr>
          <a:xfrm>
            <a:off x="7371834" y="1737153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p, r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98E6B03-531F-C6B4-13CA-604A6473B56B}"/>
              </a:ext>
            </a:extLst>
          </p:cNvPr>
          <p:cNvCxnSpPr>
            <a:cxnSpLocks/>
            <a:endCxn id="22" idx="4"/>
          </p:cNvCxnSpPr>
          <p:nvPr/>
        </p:nvCxnSpPr>
        <p:spPr>
          <a:xfrm flipV="1">
            <a:off x="7849755" y="2711513"/>
            <a:ext cx="1764" cy="558773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urved Connector 24">
            <a:extLst>
              <a:ext uri="{FF2B5EF4-FFF2-40B4-BE49-F238E27FC236}">
                <a16:creationId xmlns:a16="http://schemas.microsoft.com/office/drawing/2014/main" id="{DEAD6AE8-AE43-9B2A-1B47-C45079535B05}"/>
              </a:ext>
            </a:extLst>
          </p:cNvPr>
          <p:cNvCxnSpPr>
            <a:cxnSpLocks/>
          </p:cNvCxnSpPr>
          <p:nvPr/>
        </p:nvCxnSpPr>
        <p:spPr>
          <a:xfrm flipH="1">
            <a:off x="7849124" y="2168317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839E53C0-E488-8B10-12B3-8150488BF978}"/>
              </a:ext>
            </a:extLst>
          </p:cNvPr>
          <p:cNvSpPr/>
          <p:nvPr/>
        </p:nvSpPr>
        <p:spPr>
          <a:xfrm>
            <a:off x="5616315" y="1788244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p, q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E871A63C-14C5-DBD2-E6B8-6CC9796032C4}"/>
              </a:ext>
            </a:extLst>
          </p:cNvPr>
          <p:cNvCxnSpPr>
            <a:cxnSpLocks/>
          </p:cNvCxnSpPr>
          <p:nvPr/>
        </p:nvCxnSpPr>
        <p:spPr>
          <a:xfrm flipH="1">
            <a:off x="6554420" y="2224333"/>
            <a:ext cx="817414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urved Connector 28">
            <a:extLst>
              <a:ext uri="{FF2B5EF4-FFF2-40B4-BE49-F238E27FC236}">
                <a16:creationId xmlns:a16="http://schemas.microsoft.com/office/drawing/2014/main" id="{80409B40-8BCA-9FED-70BF-F9A822DC648B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5577380" y="3757466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solidFill>
              <a:schemeClr val="accent1">
                <a:alpha val="2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40010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" name="Curved Connector 70">
            <a:extLst>
              <a:ext uri="{FF2B5EF4-FFF2-40B4-BE49-F238E27FC236}">
                <a16:creationId xmlns:a16="http://schemas.microsoft.com/office/drawing/2014/main" id="{054C5962-4965-C47F-109D-3D776F186AD2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4919497" y="5628376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solidFill>
              <a:schemeClr val="accent1">
                <a:alpha val="2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762EF103-6EC9-CB46-808A-A201A90AD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024" y="831470"/>
            <a:ext cx="10515600" cy="1155700"/>
          </a:xfrm>
        </p:spPr>
        <p:txBody>
          <a:bodyPr/>
          <a:lstStyle/>
          <a:p>
            <a:r>
              <a:rPr lang="en-US" dirty="0"/>
              <a:t>LTL Exercises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F3D028-DA9F-CE45-A733-C2CBC41B79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024" y="1807287"/>
            <a:ext cx="10515600" cy="4351338"/>
          </a:xfrm>
        </p:spPr>
        <p:txBody>
          <a:bodyPr>
            <a:normAutofit/>
          </a:bodyPr>
          <a:lstStyle/>
          <a:p>
            <a:r>
              <a:rPr lang="en-US" sz="2200" dirty="0"/>
              <a:t>Example: 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p = Yar alive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q = Yar on our ship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r = transporter ready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514E270-E226-2590-8248-4AC4D7A3DB20}"/>
              </a:ext>
            </a:extLst>
          </p:cNvPr>
          <p:cNvSpPr/>
          <p:nvPr/>
        </p:nvSpPr>
        <p:spPr>
          <a:xfrm>
            <a:off x="5616315" y="3270286"/>
            <a:ext cx="959370" cy="9743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shade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p, q, 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70CDB91-5734-73CA-3263-4DD707F13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024" y="3982956"/>
            <a:ext cx="1930333" cy="2851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AAEFD082-38B1-67B9-6A13-06E985DE0F7C}"/>
              </a:ext>
            </a:extLst>
          </p:cNvPr>
          <p:cNvSpPr/>
          <p:nvPr/>
        </p:nvSpPr>
        <p:spPr>
          <a:xfrm>
            <a:off x="4767098" y="4988796"/>
            <a:ext cx="959370" cy="9743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CF7196D-D39B-6C2B-BFA3-AF9AF76774EE}"/>
              </a:ext>
            </a:extLst>
          </p:cNvPr>
          <p:cNvSpPr/>
          <p:nvPr/>
        </p:nvSpPr>
        <p:spPr>
          <a:xfrm>
            <a:off x="6520853" y="4988796"/>
            <a:ext cx="959370" cy="9743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D6A9896-218C-1D20-490C-BFD88DAFFCA2}"/>
              </a:ext>
            </a:extLst>
          </p:cNvPr>
          <p:cNvSpPr/>
          <p:nvPr/>
        </p:nvSpPr>
        <p:spPr>
          <a:xfrm>
            <a:off x="7370070" y="3270286"/>
            <a:ext cx="959370" cy="9743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590E74E-894D-A4FE-EDC5-56311648160E}"/>
              </a:ext>
            </a:extLst>
          </p:cNvPr>
          <p:cNvCxnSpPr>
            <a:cxnSpLocks/>
            <a:stCxn id="4" idx="4"/>
            <a:endCxn id="7" idx="0"/>
          </p:cNvCxnSpPr>
          <p:nvPr/>
        </p:nvCxnSpPr>
        <p:spPr>
          <a:xfrm>
            <a:off x="6096000" y="4244646"/>
            <a:ext cx="904538" cy="744150"/>
          </a:xfrm>
          <a:prstGeom prst="straightConnector1">
            <a:avLst/>
          </a:prstGeom>
          <a:ln w="63500">
            <a:solidFill>
              <a:schemeClr val="accent1">
                <a:alpha val="2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A3E4582-D1EB-55EE-F68D-51DF5C913F55}"/>
              </a:ext>
            </a:extLst>
          </p:cNvPr>
          <p:cNvCxnSpPr>
            <a:cxnSpLocks/>
            <a:stCxn id="4" idx="6"/>
            <a:endCxn id="8" idx="2"/>
          </p:cNvCxnSpPr>
          <p:nvPr/>
        </p:nvCxnSpPr>
        <p:spPr>
          <a:xfrm>
            <a:off x="6575685" y="3757466"/>
            <a:ext cx="794385" cy="0"/>
          </a:xfrm>
          <a:prstGeom prst="straightConnector1">
            <a:avLst/>
          </a:prstGeom>
          <a:ln w="63500">
            <a:solidFill>
              <a:schemeClr val="accent1">
                <a:shade val="50000"/>
                <a:alpha val="2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D937DB5-9793-9019-5D04-0040E7DDC08F}"/>
              </a:ext>
            </a:extLst>
          </p:cNvPr>
          <p:cNvCxnSpPr>
            <a:cxnSpLocks/>
            <a:stCxn id="6" idx="7"/>
            <a:endCxn id="7" idx="1"/>
          </p:cNvCxnSpPr>
          <p:nvPr/>
        </p:nvCxnSpPr>
        <p:spPr>
          <a:xfrm>
            <a:off x="5585972" y="5131488"/>
            <a:ext cx="1075377" cy="0"/>
          </a:xfrm>
          <a:prstGeom prst="straightConnector1">
            <a:avLst/>
          </a:prstGeom>
          <a:ln w="63500">
            <a:solidFill>
              <a:schemeClr val="accent1">
                <a:alpha val="2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BAD159E-DEB7-4B92-8F6D-03F3FF21D46C}"/>
              </a:ext>
            </a:extLst>
          </p:cNvPr>
          <p:cNvCxnSpPr>
            <a:cxnSpLocks/>
            <a:stCxn id="7" idx="3"/>
            <a:endCxn id="6" idx="5"/>
          </p:cNvCxnSpPr>
          <p:nvPr/>
        </p:nvCxnSpPr>
        <p:spPr>
          <a:xfrm flipH="1">
            <a:off x="5585972" y="5820464"/>
            <a:ext cx="1075377" cy="0"/>
          </a:xfrm>
          <a:prstGeom prst="straightConnector1">
            <a:avLst/>
          </a:prstGeom>
          <a:ln w="63500">
            <a:solidFill>
              <a:schemeClr val="accent1">
                <a:alpha val="2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C8E0193-606A-0F5A-33BC-DE5ADE10F72F}"/>
              </a:ext>
            </a:extLst>
          </p:cNvPr>
          <p:cNvCxnSpPr>
            <a:cxnSpLocks/>
            <a:endCxn id="6" idx="0"/>
          </p:cNvCxnSpPr>
          <p:nvPr/>
        </p:nvCxnSpPr>
        <p:spPr>
          <a:xfrm flipH="1">
            <a:off x="5246783" y="4244646"/>
            <a:ext cx="849217" cy="744150"/>
          </a:xfrm>
          <a:prstGeom prst="straightConnector1">
            <a:avLst/>
          </a:prstGeom>
          <a:ln w="63500">
            <a:solidFill>
              <a:schemeClr val="accent1">
                <a:alpha val="2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urved Connector 64">
            <a:extLst>
              <a:ext uri="{FF2B5EF4-FFF2-40B4-BE49-F238E27FC236}">
                <a16:creationId xmlns:a16="http://schemas.microsoft.com/office/drawing/2014/main" id="{8FF58784-B369-4397-A9C1-50A24F10EA6C}"/>
              </a:ext>
            </a:extLst>
          </p:cNvPr>
          <p:cNvCxnSpPr>
            <a:cxnSpLocks/>
            <a:stCxn id="7" idx="6"/>
            <a:endCxn id="7" idx="4"/>
          </p:cNvCxnSpPr>
          <p:nvPr/>
        </p:nvCxnSpPr>
        <p:spPr>
          <a:xfrm flipH="1">
            <a:off x="7000538" y="5475976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solidFill>
              <a:schemeClr val="accent1">
                <a:alpha val="2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8A25B5A1-C08D-BB8C-23B4-41EB15D3C04C}"/>
              </a:ext>
            </a:extLst>
          </p:cNvPr>
          <p:cNvCxnSpPr>
            <a:cxnSpLocks/>
          </p:cNvCxnSpPr>
          <p:nvPr/>
        </p:nvCxnSpPr>
        <p:spPr>
          <a:xfrm>
            <a:off x="4821930" y="3757466"/>
            <a:ext cx="794385" cy="0"/>
          </a:xfrm>
          <a:prstGeom prst="straightConnector1">
            <a:avLst/>
          </a:prstGeom>
          <a:ln w="63500">
            <a:solidFill>
              <a:schemeClr val="accent1">
                <a:shade val="50000"/>
                <a:alpha val="2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486BCF31-1DC8-BD51-C111-0CB6D8C9D6DA}"/>
              </a:ext>
            </a:extLst>
          </p:cNvPr>
          <p:cNvSpPr txBox="1"/>
          <p:nvPr/>
        </p:nvSpPr>
        <p:spPr>
          <a:xfrm>
            <a:off x="8088967" y="831470"/>
            <a:ext cx="35300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Scenario: Yar transports onto enemy ship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9B7DA0D-614E-289C-6CCE-EB8F5A0EB61E}"/>
              </a:ext>
            </a:extLst>
          </p:cNvPr>
          <p:cNvSpPr txBox="1"/>
          <p:nvPr/>
        </p:nvSpPr>
        <p:spPr>
          <a:xfrm>
            <a:off x="8768316" y="1880516"/>
            <a:ext cx="35300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Yar transports back</a:t>
            </a:r>
          </a:p>
        </p:txBody>
      </p:sp>
      <p:cxnSp>
        <p:nvCxnSpPr>
          <p:cNvPr id="27" name="Curved Connector 26">
            <a:extLst>
              <a:ext uri="{FF2B5EF4-FFF2-40B4-BE49-F238E27FC236}">
                <a16:creationId xmlns:a16="http://schemas.microsoft.com/office/drawing/2014/main" id="{6CAB6637-BDA2-8FCD-0BCB-B1610CC093D3}"/>
              </a:ext>
            </a:extLst>
          </p:cNvPr>
          <p:cNvCxnSpPr>
            <a:cxnSpLocks/>
          </p:cNvCxnSpPr>
          <p:nvPr/>
        </p:nvCxnSpPr>
        <p:spPr>
          <a:xfrm flipH="1">
            <a:off x="7849755" y="3799525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solidFill>
              <a:schemeClr val="accent1">
                <a:alpha val="2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94D62C6-BBEF-164D-5728-BD27A1CAE622}"/>
              </a:ext>
            </a:extLst>
          </p:cNvPr>
          <p:cNvCxnSpPr>
            <a:cxnSpLocks/>
          </p:cNvCxnSpPr>
          <p:nvPr/>
        </p:nvCxnSpPr>
        <p:spPr>
          <a:xfrm flipH="1">
            <a:off x="7000538" y="4244646"/>
            <a:ext cx="849217" cy="744150"/>
          </a:xfrm>
          <a:prstGeom prst="straightConnector1">
            <a:avLst/>
          </a:prstGeom>
          <a:ln w="63500">
            <a:solidFill>
              <a:schemeClr val="accent1">
                <a:shade val="50000"/>
                <a:alpha val="2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55334001-0160-0957-5A43-575C1BE86936}"/>
              </a:ext>
            </a:extLst>
          </p:cNvPr>
          <p:cNvSpPr/>
          <p:nvPr/>
        </p:nvSpPr>
        <p:spPr>
          <a:xfrm>
            <a:off x="7371834" y="1737153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p, r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98E6B03-531F-C6B4-13CA-604A6473B56B}"/>
              </a:ext>
            </a:extLst>
          </p:cNvPr>
          <p:cNvCxnSpPr>
            <a:cxnSpLocks/>
            <a:endCxn id="22" idx="4"/>
          </p:cNvCxnSpPr>
          <p:nvPr/>
        </p:nvCxnSpPr>
        <p:spPr>
          <a:xfrm flipV="1">
            <a:off x="7849755" y="2711513"/>
            <a:ext cx="1764" cy="558773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urved Connector 24">
            <a:extLst>
              <a:ext uri="{FF2B5EF4-FFF2-40B4-BE49-F238E27FC236}">
                <a16:creationId xmlns:a16="http://schemas.microsoft.com/office/drawing/2014/main" id="{DEAD6AE8-AE43-9B2A-1B47-C45079535B05}"/>
              </a:ext>
            </a:extLst>
          </p:cNvPr>
          <p:cNvCxnSpPr>
            <a:cxnSpLocks/>
          </p:cNvCxnSpPr>
          <p:nvPr/>
        </p:nvCxnSpPr>
        <p:spPr>
          <a:xfrm flipH="1">
            <a:off x="7849124" y="2168317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839E53C0-E488-8B10-12B3-8150488BF978}"/>
              </a:ext>
            </a:extLst>
          </p:cNvPr>
          <p:cNvSpPr/>
          <p:nvPr/>
        </p:nvSpPr>
        <p:spPr>
          <a:xfrm>
            <a:off x="5616315" y="1788244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p, q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E871A63C-14C5-DBD2-E6B8-6CC9796032C4}"/>
              </a:ext>
            </a:extLst>
          </p:cNvPr>
          <p:cNvCxnSpPr>
            <a:cxnSpLocks/>
          </p:cNvCxnSpPr>
          <p:nvPr/>
        </p:nvCxnSpPr>
        <p:spPr>
          <a:xfrm flipH="1">
            <a:off x="6554420" y="2224333"/>
            <a:ext cx="817414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urved Connector 33">
            <a:extLst>
              <a:ext uri="{FF2B5EF4-FFF2-40B4-BE49-F238E27FC236}">
                <a16:creationId xmlns:a16="http://schemas.microsoft.com/office/drawing/2014/main" id="{48F3D7B9-8E31-5048-F3C9-B0AD2B5D5F25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5616315" y="2285675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97BF3430-2E12-249B-8921-61790CBDA133}"/>
              </a:ext>
            </a:extLst>
          </p:cNvPr>
          <p:cNvSpPr txBox="1"/>
          <p:nvPr/>
        </p:nvSpPr>
        <p:spPr>
          <a:xfrm>
            <a:off x="8698972" y="2679675"/>
            <a:ext cx="35300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Again, transporter takes time to recharge</a:t>
            </a:r>
          </a:p>
        </p:txBody>
      </p:sp>
      <p:cxnSp>
        <p:nvCxnSpPr>
          <p:cNvPr id="29" name="Curved Connector 28">
            <a:extLst>
              <a:ext uri="{FF2B5EF4-FFF2-40B4-BE49-F238E27FC236}">
                <a16:creationId xmlns:a16="http://schemas.microsoft.com/office/drawing/2014/main" id="{CBD74661-1B81-8669-1D87-528C119768E7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5577380" y="3757466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solidFill>
              <a:schemeClr val="accent1">
                <a:alpha val="2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05709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EF103-6EC9-CB46-808A-A201A90AD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024" y="831470"/>
            <a:ext cx="10515600" cy="1155700"/>
          </a:xfrm>
        </p:spPr>
        <p:txBody>
          <a:bodyPr/>
          <a:lstStyle/>
          <a:p>
            <a:r>
              <a:rPr lang="en-US" dirty="0"/>
              <a:t>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F3D028-DA9F-CE45-A733-C2CBC41B79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024" y="1807287"/>
            <a:ext cx="10515600" cy="4351338"/>
          </a:xfrm>
        </p:spPr>
        <p:txBody>
          <a:bodyPr>
            <a:normAutofit/>
          </a:bodyPr>
          <a:lstStyle/>
          <a:p>
            <a:r>
              <a:rPr lang="en-US" sz="2100" dirty="0"/>
              <a:t>Reminders: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/>
              <a:t>Worksheet due Friday in class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1900" dirty="0"/>
              <a:t>Remember: option to peer grade; must be in class to swap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/>
              <a:t>Programming assignment out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/>
              <a:t>When running into issues, please post questions on Teams!</a:t>
            </a:r>
          </a:p>
        </p:txBody>
      </p:sp>
    </p:spTree>
    <p:extLst>
      <p:ext uri="{BB962C8B-B14F-4D97-AF65-F5344CB8AC3E}">
        <p14:creationId xmlns:p14="http://schemas.microsoft.com/office/powerpoint/2010/main" val="1097001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" name="Curved Connector 70">
            <a:extLst>
              <a:ext uri="{FF2B5EF4-FFF2-40B4-BE49-F238E27FC236}">
                <a16:creationId xmlns:a16="http://schemas.microsoft.com/office/drawing/2014/main" id="{054C5962-4965-C47F-109D-3D776F186AD2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4919497" y="5628376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solidFill>
              <a:schemeClr val="accent1">
                <a:alpha val="2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762EF103-6EC9-CB46-808A-A201A90AD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024" y="831470"/>
            <a:ext cx="10515600" cy="1155700"/>
          </a:xfrm>
        </p:spPr>
        <p:txBody>
          <a:bodyPr/>
          <a:lstStyle/>
          <a:p>
            <a:r>
              <a:rPr lang="en-US" dirty="0"/>
              <a:t>LTL Exercises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F3D028-DA9F-CE45-A733-C2CBC41B79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024" y="1807287"/>
            <a:ext cx="10515600" cy="4351338"/>
          </a:xfrm>
        </p:spPr>
        <p:txBody>
          <a:bodyPr>
            <a:normAutofit/>
          </a:bodyPr>
          <a:lstStyle/>
          <a:p>
            <a:r>
              <a:rPr lang="en-US" sz="2200" dirty="0"/>
              <a:t>Example: 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p = Yar alive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q = Yar on our ship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r = transporter ready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514E270-E226-2590-8248-4AC4D7A3DB20}"/>
              </a:ext>
            </a:extLst>
          </p:cNvPr>
          <p:cNvSpPr/>
          <p:nvPr/>
        </p:nvSpPr>
        <p:spPr>
          <a:xfrm>
            <a:off x="5616315" y="3270286"/>
            <a:ext cx="959370" cy="9743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shade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p, q, 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70CDB91-5734-73CA-3263-4DD707F13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024" y="3982956"/>
            <a:ext cx="1930333" cy="2851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AAEFD082-38B1-67B9-6A13-06E985DE0F7C}"/>
              </a:ext>
            </a:extLst>
          </p:cNvPr>
          <p:cNvSpPr/>
          <p:nvPr/>
        </p:nvSpPr>
        <p:spPr>
          <a:xfrm>
            <a:off x="4767098" y="4988796"/>
            <a:ext cx="959370" cy="9743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CF7196D-D39B-6C2B-BFA3-AF9AF76774EE}"/>
              </a:ext>
            </a:extLst>
          </p:cNvPr>
          <p:cNvSpPr/>
          <p:nvPr/>
        </p:nvSpPr>
        <p:spPr>
          <a:xfrm>
            <a:off x="6520853" y="4988796"/>
            <a:ext cx="959370" cy="9743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D6A9896-218C-1D20-490C-BFD88DAFFCA2}"/>
              </a:ext>
            </a:extLst>
          </p:cNvPr>
          <p:cNvSpPr/>
          <p:nvPr/>
        </p:nvSpPr>
        <p:spPr>
          <a:xfrm>
            <a:off x="7370070" y="3270286"/>
            <a:ext cx="959370" cy="9743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590E74E-894D-A4FE-EDC5-56311648160E}"/>
              </a:ext>
            </a:extLst>
          </p:cNvPr>
          <p:cNvCxnSpPr>
            <a:cxnSpLocks/>
            <a:stCxn id="4" idx="4"/>
            <a:endCxn id="7" idx="0"/>
          </p:cNvCxnSpPr>
          <p:nvPr/>
        </p:nvCxnSpPr>
        <p:spPr>
          <a:xfrm>
            <a:off x="6096000" y="4244646"/>
            <a:ext cx="904538" cy="744150"/>
          </a:xfrm>
          <a:prstGeom prst="straightConnector1">
            <a:avLst/>
          </a:prstGeom>
          <a:ln w="63500">
            <a:solidFill>
              <a:schemeClr val="accent1">
                <a:alpha val="2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A3E4582-D1EB-55EE-F68D-51DF5C913F55}"/>
              </a:ext>
            </a:extLst>
          </p:cNvPr>
          <p:cNvCxnSpPr>
            <a:cxnSpLocks/>
            <a:stCxn id="4" idx="6"/>
            <a:endCxn id="8" idx="2"/>
          </p:cNvCxnSpPr>
          <p:nvPr/>
        </p:nvCxnSpPr>
        <p:spPr>
          <a:xfrm>
            <a:off x="6575685" y="3757466"/>
            <a:ext cx="794385" cy="0"/>
          </a:xfrm>
          <a:prstGeom prst="straightConnector1">
            <a:avLst/>
          </a:prstGeom>
          <a:ln w="63500">
            <a:solidFill>
              <a:schemeClr val="accent1">
                <a:shade val="50000"/>
                <a:alpha val="2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D937DB5-9793-9019-5D04-0040E7DDC08F}"/>
              </a:ext>
            </a:extLst>
          </p:cNvPr>
          <p:cNvCxnSpPr>
            <a:cxnSpLocks/>
            <a:stCxn id="6" idx="7"/>
            <a:endCxn id="7" idx="1"/>
          </p:cNvCxnSpPr>
          <p:nvPr/>
        </p:nvCxnSpPr>
        <p:spPr>
          <a:xfrm>
            <a:off x="5585972" y="5131488"/>
            <a:ext cx="1075377" cy="0"/>
          </a:xfrm>
          <a:prstGeom prst="straightConnector1">
            <a:avLst/>
          </a:prstGeom>
          <a:ln w="63500">
            <a:solidFill>
              <a:schemeClr val="accent1">
                <a:alpha val="2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BAD159E-DEB7-4B92-8F6D-03F3FF21D46C}"/>
              </a:ext>
            </a:extLst>
          </p:cNvPr>
          <p:cNvCxnSpPr>
            <a:cxnSpLocks/>
            <a:stCxn id="7" idx="3"/>
            <a:endCxn id="6" idx="5"/>
          </p:cNvCxnSpPr>
          <p:nvPr/>
        </p:nvCxnSpPr>
        <p:spPr>
          <a:xfrm flipH="1">
            <a:off x="5585972" y="5820464"/>
            <a:ext cx="1075377" cy="0"/>
          </a:xfrm>
          <a:prstGeom prst="straightConnector1">
            <a:avLst/>
          </a:prstGeom>
          <a:ln w="63500">
            <a:solidFill>
              <a:schemeClr val="accent1">
                <a:alpha val="2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C8E0193-606A-0F5A-33BC-DE5ADE10F72F}"/>
              </a:ext>
            </a:extLst>
          </p:cNvPr>
          <p:cNvCxnSpPr>
            <a:cxnSpLocks/>
            <a:endCxn id="6" idx="0"/>
          </p:cNvCxnSpPr>
          <p:nvPr/>
        </p:nvCxnSpPr>
        <p:spPr>
          <a:xfrm flipH="1">
            <a:off x="5246783" y="4244646"/>
            <a:ext cx="849217" cy="744150"/>
          </a:xfrm>
          <a:prstGeom prst="straightConnector1">
            <a:avLst/>
          </a:prstGeom>
          <a:ln w="63500">
            <a:solidFill>
              <a:schemeClr val="accent1">
                <a:alpha val="2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urved Connector 64">
            <a:extLst>
              <a:ext uri="{FF2B5EF4-FFF2-40B4-BE49-F238E27FC236}">
                <a16:creationId xmlns:a16="http://schemas.microsoft.com/office/drawing/2014/main" id="{8FF58784-B369-4397-A9C1-50A24F10EA6C}"/>
              </a:ext>
            </a:extLst>
          </p:cNvPr>
          <p:cNvCxnSpPr>
            <a:cxnSpLocks/>
            <a:stCxn id="7" idx="6"/>
            <a:endCxn id="7" idx="4"/>
          </p:cNvCxnSpPr>
          <p:nvPr/>
        </p:nvCxnSpPr>
        <p:spPr>
          <a:xfrm flipH="1">
            <a:off x="7000538" y="5475976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solidFill>
              <a:schemeClr val="accent1">
                <a:alpha val="2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8A25B5A1-C08D-BB8C-23B4-41EB15D3C04C}"/>
              </a:ext>
            </a:extLst>
          </p:cNvPr>
          <p:cNvCxnSpPr>
            <a:cxnSpLocks/>
          </p:cNvCxnSpPr>
          <p:nvPr/>
        </p:nvCxnSpPr>
        <p:spPr>
          <a:xfrm>
            <a:off x="4821930" y="3757466"/>
            <a:ext cx="794385" cy="0"/>
          </a:xfrm>
          <a:prstGeom prst="straightConnector1">
            <a:avLst/>
          </a:prstGeom>
          <a:ln w="63500">
            <a:solidFill>
              <a:schemeClr val="accent1">
                <a:shade val="50000"/>
                <a:alpha val="2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486BCF31-1DC8-BD51-C111-0CB6D8C9D6DA}"/>
              </a:ext>
            </a:extLst>
          </p:cNvPr>
          <p:cNvSpPr txBox="1"/>
          <p:nvPr/>
        </p:nvSpPr>
        <p:spPr>
          <a:xfrm>
            <a:off x="8088967" y="831470"/>
            <a:ext cx="35300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Scenario: Yar transports onto enemy ship</a:t>
            </a:r>
          </a:p>
        </p:txBody>
      </p:sp>
      <p:cxnSp>
        <p:nvCxnSpPr>
          <p:cNvPr id="27" name="Curved Connector 26">
            <a:extLst>
              <a:ext uri="{FF2B5EF4-FFF2-40B4-BE49-F238E27FC236}">
                <a16:creationId xmlns:a16="http://schemas.microsoft.com/office/drawing/2014/main" id="{6CAB6637-BDA2-8FCD-0BCB-B1610CC093D3}"/>
              </a:ext>
            </a:extLst>
          </p:cNvPr>
          <p:cNvCxnSpPr>
            <a:cxnSpLocks/>
          </p:cNvCxnSpPr>
          <p:nvPr/>
        </p:nvCxnSpPr>
        <p:spPr>
          <a:xfrm flipH="1">
            <a:off x="7849755" y="3799525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solidFill>
              <a:schemeClr val="accent1">
                <a:alpha val="2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94D62C6-BBEF-164D-5728-BD27A1CAE622}"/>
              </a:ext>
            </a:extLst>
          </p:cNvPr>
          <p:cNvCxnSpPr>
            <a:cxnSpLocks/>
          </p:cNvCxnSpPr>
          <p:nvPr/>
        </p:nvCxnSpPr>
        <p:spPr>
          <a:xfrm flipH="1">
            <a:off x="7000538" y="4244646"/>
            <a:ext cx="849217" cy="744150"/>
          </a:xfrm>
          <a:prstGeom prst="straightConnector1">
            <a:avLst/>
          </a:prstGeom>
          <a:ln w="63500">
            <a:solidFill>
              <a:schemeClr val="accent1">
                <a:shade val="50000"/>
                <a:alpha val="2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55334001-0160-0957-5A43-575C1BE86936}"/>
              </a:ext>
            </a:extLst>
          </p:cNvPr>
          <p:cNvSpPr/>
          <p:nvPr/>
        </p:nvSpPr>
        <p:spPr>
          <a:xfrm>
            <a:off x="7371834" y="1737153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p, r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98E6B03-531F-C6B4-13CA-604A6473B56B}"/>
              </a:ext>
            </a:extLst>
          </p:cNvPr>
          <p:cNvCxnSpPr>
            <a:cxnSpLocks/>
            <a:endCxn id="22" idx="4"/>
          </p:cNvCxnSpPr>
          <p:nvPr/>
        </p:nvCxnSpPr>
        <p:spPr>
          <a:xfrm flipV="1">
            <a:off x="7849755" y="2711513"/>
            <a:ext cx="1764" cy="558773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urved Connector 24">
            <a:extLst>
              <a:ext uri="{FF2B5EF4-FFF2-40B4-BE49-F238E27FC236}">
                <a16:creationId xmlns:a16="http://schemas.microsoft.com/office/drawing/2014/main" id="{DEAD6AE8-AE43-9B2A-1B47-C45079535B05}"/>
              </a:ext>
            </a:extLst>
          </p:cNvPr>
          <p:cNvCxnSpPr>
            <a:cxnSpLocks/>
          </p:cNvCxnSpPr>
          <p:nvPr/>
        </p:nvCxnSpPr>
        <p:spPr>
          <a:xfrm flipH="1">
            <a:off x="7849124" y="2168317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839E53C0-E488-8B10-12B3-8150488BF978}"/>
              </a:ext>
            </a:extLst>
          </p:cNvPr>
          <p:cNvSpPr/>
          <p:nvPr/>
        </p:nvSpPr>
        <p:spPr>
          <a:xfrm>
            <a:off x="5616315" y="1788244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p, q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E871A63C-14C5-DBD2-E6B8-6CC9796032C4}"/>
              </a:ext>
            </a:extLst>
          </p:cNvPr>
          <p:cNvCxnSpPr>
            <a:cxnSpLocks/>
          </p:cNvCxnSpPr>
          <p:nvPr/>
        </p:nvCxnSpPr>
        <p:spPr>
          <a:xfrm flipH="1">
            <a:off x="6554420" y="2224333"/>
            <a:ext cx="817414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0A9637F-1492-597F-6036-AE6173FB4C98}"/>
              </a:ext>
            </a:extLst>
          </p:cNvPr>
          <p:cNvSpPr txBox="1"/>
          <p:nvPr/>
        </p:nvSpPr>
        <p:spPr>
          <a:xfrm>
            <a:off x="9394143" y="2655497"/>
            <a:ext cx="248710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Again, ship could be hit</a:t>
            </a:r>
          </a:p>
          <a:p>
            <a:r>
              <a:rPr lang="en-US" sz="2400" dirty="0"/>
              <a:t>(before or after the transporter finishes charging)</a:t>
            </a:r>
          </a:p>
        </p:txBody>
      </p:sp>
      <p:cxnSp>
        <p:nvCxnSpPr>
          <p:cNvPr id="34" name="Curved Connector 33">
            <a:extLst>
              <a:ext uri="{FF2B5EF4-FFF2-40B4-BE49-F238E27FC236}">
                <a16:creationId xmlns:a16="http://schemas.microsoft.com/office/drawing/2014/main" id="{DCED7F07-2612-9C25-4944-A15E5D42438E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5616315" y="2285675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urved Connector 34">
            <a:extLst>
              <a:ext uri="{FF2B5EF4-FFF2-40B4-BE49-F238E27FC236}">
                <a16:creationId xmlns:a16="http://schemas.microsoft.com/office/drawing/2014/main" id="{E6C0C1AE-2501-D5E2-55AF-30E2A26D7E9E}"/>
              </a:ext>
            </a:extLst>
          </p:cNvPr>
          <p:cNvCxnSpPr>
            <a:cxnSpLocks/>
          </p:cNvCxnSpPr>
          <p:nvPr/>
        </p:nvCxnSpPr>
        <p:spPr>
          <a:xfrm rot="10800000" flipV="1">
            <a:off x="4767099" y="2275424"/>
            <a:ext cx="849217" cy="3200552"/>
          </a:xfrm>
          <a:prstGeom prst="curvedConnector3">
            <a:avLst>
              <a:gd name="adj1" fmla="val 126919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urved Connector 35">
            <a:extLst>
              <a:ext uri="{FF2B5EF4-FFF2-40B4-BE49-F238E27FC236}">
                <a16:creationId xmlns:a16="http://schemas.microsoft.com/office/drawing/2014/main" id="{3EDE8284-1CD3-7897-8E0B-E08D1CFE3FA9}"/>
              </a:ext>
            </a:extLst>
          </p:cNvPr>
          <p:cNvCxnSpPr>
            <a:cxnSpLocks/>
          </p:cNvCxnSpPr>
          <p:nvPr/>
        </p:nvCxnSpPr>
        <p:spPr>
          <a:xfrm rot="16200000" flipH="1">
            <a:off x="4944245" y="2939999"/>
            <a:ext cx="3687732" cy="1384223"/>
          </a:xfrm>
          <a:prstGeom prst="curvedConnector4">
            <a:avLst>
              <a:gd name="adj1" fmla="val -6199"/>
              <a:gd name="adj2" fmla="val 228661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7266E904-BB17-4749-DFE2-993A06756106}"/>
              </a:ext>
            </a:extLst>
          </p:cNvPr>
          <p:cNvSpPr txBox="1"/>
          <p:nvPr/>
        </p:nvSpPr>
        <p:spPr>
          <a:xfrm>
            <a:off x="8768316" y="1880516"/>
            <a:ext cx="35300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Yar transports back</a:t>
            </a:r>
          </a:p>
        </p:txBody>
      </p:sp>
      <p:cxnSp>
        <p:nvCxnSpPr>
          <p:cNvPr id="39" name="Curved Connector 38">
            <a:extLst>
              <a:ext uri="{FF2B5EF4-FFF2-40B4-BE49-F238E27FC236}">
                <a16:creationId xmlns:a16="http://schemas.microsoft.com/office/drawing/2014/main" id="{2E985250-DC33-1F4C-92DD-44A69FC668C4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5577380" y="3757466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solidFill>
              <a:schemeClr val="accent1">
                <a:alpha val="2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32635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EF103-6EC9-CB46-808A-A201A90AD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024" y="831470"/>
            <a:ext cx="10515600" cy="1155700"/>
          </a:xfrm>
        </p:spPr>
        <p:txBody>
          <a:bodyPr/>
          <a:lstStyle/>
          <a:p>
            <a:r>
              <a:rPr lang="en-US" dirty="0"/>
              <a:t>LTL Exercises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F3D028-DA9F-CE45-A733-C2CBC41B79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024" y="1807287"/>
            <a:ext cx="10515600" cy="4351338"/>
          </a:xfrm>
        </p:spPr>
        <p:txBody>
          <a:bodyPr>
            <a:normAutofit/>
          </a:bodyPr>
          <a:lstStyle/>
          <a:p>
            <a:r>
              <a:rPr lang="en-US" sz="2200" dirty="0"/>
              <a:t>Example: 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p = Yar alive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q = Yar on our ship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r = transporter ready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514E270-E226-2590-8248-4AC4D7A3DB20}"/>
              </a:ext>
            </a:extLst>
          </p:cNvPr>
          <p:cNvSpPr/>
          <p:nvPr/>
        </p:nvSpPr>
        <p:spPr>
          <a:xfrm>
            <a:off x="5616315" y="3270286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p, q, 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70CDB91-5734-73CA-3263-4DD707F13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024" y="3982956"/>
            <a:ext cx="1930333" cy="2851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AAEFD082-38B1-67B9-6A13-06E985DE0F7C}"/>
              </a:ext>
            </a:extLst>
          </p:cNvPr>
          <p:cNvSpPr/>
          <p:nvPr/>
        </p:nvSpPr>
        <p:spPr>
          <a:xfrm>
            <a:off x="4767098" y="4988796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CF7196D-D39B-6C2B-BFA3-AF9AF76774EE}"/>
              </a:ext>
            </a:extLst>
          </p:cNvPr>
          <p:cNvSpPr/>
          <p:nvPr/>
        </p:nvSpPr>
        <p:spPr>
          <a:xfrm>
            <a:off x="6520853" y="4988796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D6A9896-218C-1D20-490C-BFD88DAFFCA2}"/>
              </a:ext>
            </a:extLst>
          </p:cNvPr>
          <p:cNvSpPr/>
          <p:nvPr/>
        </p:nvSpPr>
        <p:spPr>
          <a:xfrm>
            <a:off x="7370070" y="3270286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3658C90-F6EB-5E03-DF06-BEB6B21CECB6}"/>
              </a:ext>
            </a:extLst>
          </p:cNvPr>
          <p:cNvSpPr/>
          <p:nvPr/>
        </p:nvSpPr>
        <p:spPr>
          <a:xfrm>
            <a:off x="5616315" y="1788244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p, q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D6ACBA4-A808-F131-D658-E2692CF12CD4}"/>
              </a:ext>
            </a:extLst>
          </p:cNvPr>
          <p:cNvSpPr/>
          <p:nvPr/>
        </p:nvSpPr>
        <p:spPr>
          <a:xfrm>
            <a:off x="7371834" y="1737153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p, r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AF072ED-E1DD-4E22-C84E-FB801B0F0C6A}"/>
              </a:ext>
            </a:extLst>
          </p:cNvPr>
          <p:cNvCxnSpPr>
            <a:cxnSpLocks/>
            <a:stCxn id="8" idx="0"/>
            <a:endCxn id="10" idx="4"/>
          </p:cNvCxnSpPr>
          <p:nvPr/>
        </p:nvCxnSpPr>
        <p:spPr>
          <a:xfrm flipV="1">
            <a:off x="7849755" y="2711513"/>
            <a:ext cx="1764" cy="558773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590E74E-894D-A4FE-EDC5-56311648160E}"/>
              </a:ext>
            </a:extLst>
          </p:cNvPr>
          <p:cNvCxnSpPr>
            <a:cxnSpLocks/>
            <a:stCxn id="4" idx="4"/>
            <a:endCxn id="7" idx="0"/>
          </p:cNvCxnSpPr>
          <p:nvPr/>
        </p:nvCxnSpPr>
        <p:spPr>
          <a:xfrm>
            <a:off x="6096000" y="4244646"/>
            <a:ext cx="904538" cy="74415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A3E4582-D1EB-55EE-F68D-51DF5C913F55}"/>
              </a:ext>
            </a:extLst>
          </p:cNvPr>
          <p:cNvCxnSpPr>
            <a:cxnSpLocks/>
            <a:stCxn id="4" idx="6"/>
            <a:endCxn id="8" idx="2"/>
          </p:cNvCxnSpPr>
          <p:nvPr/>
        </p:nvCxnSpPr>
        <p:spPr>
          <a:xfrm>
            <a:off x="6575685" y="3757466"/>
            <a:ext cx="794385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D937DB5-9793-9019-5D04-0040E7DDC08F}"/>
              </a:ext>
            </a:extLst>
          </p:cNvPr>
          <p:cNvCxnSpPr>
            <a:cxnSpLocks/>
            <a:stCxn id="6" idx="7"/>
            <a:endCxn id="7" idx="1"/>
          </p:cNvCxnSpPr>
          <p:nvPr/>
        </p:nvCxnSpPr>
        <p:spPr>
          <a:xfrm>
            <a:off x="5585972" y="5131488"/>
            <a:ext cx="1075377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BAD159E-DEB7-4B92-8F6D-03F3FF21D46C}"/>
              </a:ext>
            </a:extLst>
          </p:cNvPr>
          <p:cNvCxnSpPr>
            <a:cxnSpLocks/>
            <a:stCxn id="7" idx="3"/>
            <a:endCxn id="6" idx="5"/>
          </p:cNvCxnSpPr>
          <p:nvPr/>
        </p:nvCxnSpPr>
        <p:spPr>
          <a:xfrm flipH="1">
            <a:off x="5585972" y="5820464"/>
            <a:ext cx="1075377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B9D8271-40BF-07CC-953B-74146BEBBF27}"/>
              </a:ext>
            </a:extLst>
          </p:cNvPr>
          <p:cNvCxnSpPr>
            <a:cxnSpLocks/>
            <a:stCxn id="9" idx="4"/>
            <a:endCxn id="4" idx="0"/>
          </p:cNvCxnSpPr>
          <p:nvPr/>
        </p:nvCxnSpPr>
        <p:spPr>
          <a:xfrm>
            <a:off x="6096000" y="2762604"/>
            <a:ext cx="0" cy="507682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B756EC9-B4E6-D40A-2B42-D1793F462F31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6554420" y="2224333"/>
            <a:ext cx="817414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C8E0193-606A-0F5A-33BC-DE5ADE10F72F}"/>
              </a:ext>
            </a:extLst>
          </p:cNvPr>
          <p:cNvCxnSpPr>
            <a:cxnSpLocks/>
            <a:endCxn id="6" idx="0"/>
          </p:cNvCxnSpPr>
          <p:nvPr/>
        </p:nvCxnSpPr>
        <p:spPr>
          <a:xfrm flipH="1">
            <a:off x="5246783" y="4244646"/>
            <a:ext cx="849217" cy="74415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urved Connector 45">
            <a:extLst>
              <a:ext uri="{FF2B5EF4-FFF2-40B4-BE49-F238E27FC236}">
                <a16:creationId xmlns:a16="http://schemas.microsoft.com/office/drawing/2014/main" id="{B06273F1-2FE4-EBE0-5CB3-87A14E7BF978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5616315" y="2285675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urved Connector 64">
            <a:extLst>
              <a:ext uri="{FF2B5EF4-FFF2-40B4-BE49-F238E27FC236}">
                <a16:creationId xmlns:a16="http://schemas.microsoft.com/office/drawing/2014/main" id="{8FF58784-B369-4397-A9C1-50A24F10EA6C}"/>
              </a:ext>
            </a:extLst>
          </p:cNvPr>
          <p:cNvCxnSpPr>
            <a:cxnSpLocks/>
            <a:stCxn id="7" idx="6"/>
            <a:endCxn id="7" idx="4"/>
          </p:cNvCxnSpPr>
          <p:nvPr/>
        </p:nvCxnSpPr>
        <p:spPr>
          <a:xfrm flipH="1">
            <a:off x="7000538" y="5475976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urved Connector 70">
            <a:extLst>
              <a:ext uri="{FF2B5EF4-FFF2-40B4-BE49-F238E27FC236}">
                <a16:creationId xmlns:a16="http://schemas.microsoft.com/office/drawing/2014/main" id="{054C5962-4965-C47F-109D-3D776F186AD2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4919497" y="5628376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8A25B5A1-C08D-BB8C-23B4-41EB15D3C04C}"/>
              </a:ext>
            </a:extLst>
          </p:cNvPr>
          <p:cNvCxnSpPr>
            <a:cxnSpLocks/>
          </p:cNvCxnSpPr>
          <p:nvPr/>
        </p:nvCxnSpPr>
        <p:spPr>
          <a:xfrm>
            <a:off x="4821930" y="3757466"/>
            <a:ext cx="794385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urved Connector 24">
            <a:extLst>
              <a:ext uri="{FF2B5EF4-FFF2-40B4-BE49-F238E27FC236}">
                <a16:creationId xmlns:a16="http://schemas.microsoft.com/office/drawing/2014/main" id="{22DF6DA6-435D-5AD9-124F-043D113C7A76}"/>
              </a:ext>
            </a:extLst>
          </p:cNvPr>
          <p:cNvCxnSpPr>
            <a:cxnSpLocks/>
          </p:cNvCxnSpPr>
          <p:nvPr/>
        </p:nvCxnSpPr>
        <p:spPr>
          <a:xfrm flipH="1">
            <a:off x="7849755" y="3799525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ABF7D0B-2EFF-C838-D5E7-1277ABAC6F47}"/>
              </a:ext>
            </a:extLst>
          </p:cNvPr>
          <p:cNvCxnSpPr>
            <a:cxnSpLocks/>
          </p:cNvCxnSpPr>
          <p:nvPr/>
        </p:nvCxnSpPr>
        <p:spPr>
          <a:xfrm flipH="1">
            <a:off x="7000538" y="4244646"/>
            <a:ext cx="849217" cy="74415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urved Connector 26">
            <a:extLst>
              <a:ext uri="{FF2B5EF4-FFF2-40B4-BE49-F238E27FC236}">
                <a16:creationId xmlns:a16="http://schemas.microsoft.com/office/drawing/2014/main" id="{980F6139-2008-9C3F-9D6B-FCBB85DBC10A}"/>
              </a:ext>
            </a:extLst>
          </p:cNvPr>
          <p:cNvCxnSpPr>
            <a:cxnSpLocks/>
          </p:cNvCxnSpPr>
          <p:nvPr/>
        </p:nvCxnSpPr>
        <p:spPr>
          <a:xfrm flipH="1">
            <a:off x="7849124" y="2168317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urved Connector 28">
            <a:extLst>
              <a:ext uri="{FF2B5EF4-FFF2-40B4-BE49-F238E27FC236}">
                <a16:creationId xmlns:a16="http://schemas.microsoft.com/office/drawing/2014/main" id="{F341F166-ED61-5A09-9EC4-5D95FB705758}"/>
              </a:ext>
            </a:extLst>
          </p:cNvPr>
          <p:cNvCxnSpPr>
            <a:cxnSpLocks/>
            <a:stCxn id="9" idx="2"/>
            <a:endCxn id="6" idx="2"/>
          </p:cNvCxnSpPr>
          <p:nvPr/>
        </p:nvCxnSpPr>
        <p:spPr>
          <a:xfrm rot="10800000" flipV="1">
            <a:off x="4767099" y="2275424"/>
            <a:ext cx="849217" cy="3200552"/>
          </a:xfrm>
          <a:prstGeom prst="curvedConnector3">
            <a:avLst>
              <a:gd name="adj1" fmla="val 126919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urved Connector 29">
            <a:extLst>
              <a:ext uri="{FF2B5EF4-FFF2-40B4-BE49-F238E27FC236}">
                <a16:creationId xmlns:a16="http://schemas.microsoft.com/office/drawing/2014/main" id="{44675B38-3663-6A09-1445-34787EA43164}"/>
              </a:ext>
            </a:extLst>
          </p:cNvPr>
          <p:cNvCxnSpPr>
            <a:cxnSpLocks/>
            <a:stCxn id="9" idx="0"/>
            <a:endCxn id="7" idx="6"/>
          </p:cNvCxnSpPr>
          <p:nvPr/>
        </p:nvCxnSpPr>
        <p:spPr>
          <a:xfrm rot="16200000" flipH="1">
            <a:off x="4944245" y="2939999"/>
            <a:ext cx="3687732" cy="1384223"/>
          </a:xfrm>
          <a:prstGeom prst="curvedConnector4">
            <a:avLst>
              <a:gd name="adj1" fmla="val -6199"/>
              <a:gd name="adj2" fmla="val 228661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3673C705-83E7-FAB4-7379-360B2F05BB59}"/>
              </a:ext>
            </a:extLst>
          </p:cNvPr>
          <p:cNvSpPr txBox="1"/>
          <p:nvPr/>
        </p:nvSpPr>
        <p:spPr>
          <a:xfrm>
            <a:off x="8088967" y="831470"/>
            <a:ext cx="35300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Scenario: Yar transports onto enemy ship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4514F3B-A9BA-0F08-173C-DFC92D184225}"/>
              </a:ext>
            </a:extLst>
          </p:cNvPr>
          <p:cNvSpPr txBox="1"/>
          <p:nvPr/>
        </p:nvSpPr>
        <p:spPr>
          <a:xfrm>
            <a:off x="9195564" y="1909651"/>
            <a:ext cx="26892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Otherwise, return to starting state</a:t>
            </a:r>
          </a:p>
        </p:txBody>
      </p:sp>
      <p:cxnSp>
        <p:nvCxnSpPr>
          <p:cNvPr id="32" name="Curved Connector 31">
            <a:extLst>
              <a:ext uri="{FF2B5EF4-FFF2-40B4-BE49-F238E27FC236}">
                <a16:creationId xmlns:a16="http://schemas.microsoft.com/office/drawing/2014/main" id="{4CA63E6F-1C21-DEA4-D7FE-48EFF1E27956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5577380" y="3757466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70333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EF103-6EC9-CB46-808A-A201A90AD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024" y="831470"/>
            <a:ext cx="10515600" cy="1155700"/>
          </a:xfrm>
        </p:spPr>
        <p:txBody>
          <a:bodyPr/>
          <a:lstStyle/>
          <a:p>
            <a:r>
              <a:rPr lang="en-US" dirty="0"/>
              <a:t>LTL Exercises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F3D028-DA9F-CE45-A733-C2CBC41B79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024" y="1807287"/>
            <a:ext cx="10515600" cy="4351338"/>
          </a:xfrm>
        </p:spPr>
        <p:txBody>
          <a:bodyPr>
            <a:normAutofit/>
          </a:bodyPr>
          <a:lstStyle/>
          <a:p>
            <a:r>
              <a:rPr lang="en-US" sz="2200" dirty="0"/>
              <a:t>Example: 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p = Yar alive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q = Yar on our ship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r = transporter ready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514E270-E226-2590-8248-4AC4D7A3DB20}"/>
              </a:ext>
            </a:extLst>
          </p:cNvPr>
          <p:cNvSpPr/>
          <p:nvPr/>
        </p:nvSpPr>
        <p:spPr>
          <a:xfrm>
            <a:off x="5616315" y="3270286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p, q, 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70CDB91-5734-73CA-3263-4DD707F13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024" y="3982956"/>
            <a:ext cx="1930333" cy="2851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AAEFD082-38B1-67B9-6A13-06E985DE0F7C}"/>
              </a:ext>
            </a:extLst>
          </p:cNvPr>
          <p:cNvSpPr/>
          <p:nvPr/>
        </p:nvSpPr>
        <p:spPr>
          <a:xfrm>
            <a:off x="4767098" y="4988796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CF7196D-D39B-6C2B-BFA3-AF9AF76774EE}"/>
              </a:ext>
            </a:extLst>
          </p:cNvPr>
          <p:cNvSpPr/>
          <p:nvPr/>
        </p:nvSpPr>
        <p:spPr>
          <a:xfrm>
            <a:off x="6520853" y="4988796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D6A9896-218C-1D20-490C-BFD88DAFFCA2}"/>
              </a:ext>
            </a:extLst>
          </p:cNvPr>
          <p:cNvSpPr/>
          <p:nvPr/>
        </p:nvSpPr>
        <p:spPr>
          <a:xfrm>
            <a:off x="7370070" y="3270286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3658C90-F6EB-5E03-DF06-BEB6B21CECB6}"/>
              </a:ext>
            </a:extLst>
          </p:cNvPr>
          <p:cNvSpPr/>
          <p:nvPr/>
        </p:nvSpPr>
        <p:spPr>
          <a:xfrm>
            <a:off x="5616315" y="1788244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p, q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D6ACBA4-A808-F131-D658-E2692CF12CD4}"/>
              </a:ext>
            </a:extLst>
          </p:cNvPr>
          <p:cNvSpPr/>
          <p:nvPr/>
        </p:nvSpPr>
        <p:spPr>
          <a:xfrm>
            <a:off x="7371834" y="1737153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p, r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AF072ED-E1DD-4E22-C84E-FB801B0F0C6A}"/>
              </a:ext>
            </a:extLst>
          </p:cNvPr>
          <p:cNvCxnSpPr>
            <a:cxnSpLocks/>
            <a:stCxn id="8" idx="0"/>
            <a:endCxn id="10" idx="4"/>
          </p:cNvCxnSpPr>
          <p:nvPr/>
        </p:nvCxnSpPr>
        <p:spPr>
          <a:xfrm flipV="1">
            <a:off x="7849755" y="2711513"/>
            <a:ext cx="1764" cy="558773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590E74E-894D-A4FE-EDC5-56311648160E}"/>
              </a:ext>
            </a:extLst>
          </p:cNvPr>
          <p:cNvCxnSpPr>
            <a:cxnSpLocks/>
            <a:stCxn id="4" idx="4"/>
            <a:endCxn id="7" idx="0"/>
          </p:cNvCxnSpPr>
          <p:nvPr/>
        </p:nvCxnSpPr>
        <p:spPr>
          <a:xfrm>
            <a:off x="6096000" y="4244646"/>
            <a:ext cx="904538" cy="74415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A3E4582-D1EB-55EE-F68D-51DF5C913F55}"/>
              </a:ext>
            </a:extLst>
          </p:cNvPr>
          <p:cNvCxnSpPr>
            <a:cxnSpLocks/>
            <a:stCxn id="4" idx="6"/>
            <a:endCxn id="8" idx="2"/>
          </p:cNvCxnSpPr>
          <p:nvPr/>
        </p:nvCxnSpPr>
        <p:spPr>
          <a:xfrm>
            <a:off x="6575685" y="3757466"/>
            <a:ext cx="794385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D937DB5-9793-9019-5D04-0040E7DDC08F}"/>
              </a:ext>
            </a:extLst>
          </p:cNvPr>
          <p:cNvCxnSpPr>
            <a:cxnSpLocks/>
            <a:stCxn id="6" idx="7"/>
            <a:endCxn id="7" idx="1"/>
          </p:cNvCxnSpPr>
          <p:nvPr/>
        </p:nvCxnSpPr>
        <p:spPr>
          <a:xfrm>
            <a:off x="5585972" y="5131488"/>
            <a:ext cx="1075377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BAD159E-DEB7-4B92-8F6D-03F3FF21D46C}"/>
              </a:ext>
            </a:extLst>
          </p:cNvPr>
          <p:cNvCxnSpPr>
            <a:cxnSpLocks/>
            <a:stCxn id="7" idx="3"/>
            <a:endCxn id="6" idx="5"/>
          </p:cNvCxnSpPr>
          <p:nvPr/>
        </p:nvCxnSpPr>
        <p:spPr>
          <a:xfrm flipH="1">
            <a:off x="5585972" y="5820464"/>
            <a:ext cx="1075377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B9D8271-40BF-07CC-953B-74146BEBBF27}"/>
              </a:ext>
            </a:extLst>
          </p:cNvPr>
          <p:cNvCxnSpPr>
            <a:cxnSpLocks/>
            <a:stCxn id="9" idx="4"/>
            <a:endCxn id="4" idx="0"/>
          </p:cNvCxnSpPr>
          <p:nvPr/>
        </p:nvCxnSpPr>
        <p:spPr>
          <a:xfrm>
            <a:off x="6096000" y="2762604"/>
            <a:ext cx="0" cy="507682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B756EC9-B4E6-D40A-2B42-D1793F462F31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6554420" y="2224333"/>
            <a:ext cx="817414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C8E0193-606A-0F5A-33BC-DE5ADE10F72F}"/>
              </a:ext>
            </a:extLst>
          </p:cNvPr>
          <p:cNvCxnSpPr>
            <a:cxnSpLocks/>
            <a:endCxn id="6" idx="0"/>
          </p:cNvCxnSpPr>
          <p:nvPr/>
        </p:nvCxnSpPr>
        <p:spPr>
          <a:xfrm flipH="1">
            <a:off x="5246783" y="4244646"/>
            <a:ext cx="849217" cy="74415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urved Connector 45">
            <a:extLst>
              <a:ext uri="{FF2B5EF4-FFF2-40B4-BE49-F238E27FC236}">
                <a16:creationId xmlns:a16="http://schemas.microsoft.com/office/drawing/2014/main" id="{B06273F1-2FE4-EBE0-5CB3-87A14E7BF978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5616315" y="2285675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urved Connector 64">
            <a:extLst>
              <a:ext uri="{FF2B5EF4-FFF2-40B4-BE49-F238E27FC236}">
                <a16:creationId xmlns:a16="http://schemas.microsoft.com/office/drawing/2014/main" id="{8FF58784-B369-4397-A9C1-50A24F10EA6C}"/>
              </a:ext>
            </a:extLst>
          </p:cNvPr>
          <p:cNvCxnSpPr>
            <a:cxnSpLocks/>
            <a:stCxn id="7" idx="6"/>
            <a:endCxn id="7" idx="4"/>
          </p:cNvCxnSpPr>
          <p:nvPr/>
        </p:nvCxnSpPr>
        <p:spPr>
          <a:xfrm flipH="1">
            <a:off x="7000538" y="5475976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urved Connector 70">
            <a:extLst>
              <a:ext uri="{FF2B5EF4-FFF2-40B4-BE49-F238E27FC236}">
                <a16:creationId xmlns:a16="http://schemas.microsoft.com/office/drawing/2014/main" id="{054C5962-4965-C47F-109D-3D776F186AD2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4919497" y="5628376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8A25B5A1-C08D-BB8C-23B4-41EB15D3C04C}"/>
              </a:ext>
            </a:extLst>
          </p:cNvPr>
          <p:cNvCxnSpPr>
            <a:cxnSpLocks/>
          </p:cNvCxnSpPr>
          <p:nvPr/>
        </p:nvCxnSpPr>
        <p:spPr>
          <a:xfrm>
            <a:off x="4821930" y="3757466"/>
            <a:ext cx="794385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486BCF31-1DC8-BD51-C111-0CB6D8C9D6DA}"/>
              </a:ext>
            </a:extLst>
          </p:cNvPr>
          <p:cNvSpPr txBox="1"/>
          <p:nvPr/>
        </p:nvSpPr>
        <p:spPr>
          <a:xfrm>
            <a:off x="8894699" y="4894226"/>
            <a:ext cx="35300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What are some true and false statements in LTL, given a path?</a:t>
            </a:r>
          </a:p>
        </p:txBody>
      </p:sp>
      <p:cxnSp>
        <p:nvCxnSpPr>
          <p:cNvPr id="25" name="Curved Connector 24">
            <a:extLst>
              <a:ext uri="{FF2B5EF4-FFF2-40B4-BE49-F238E27FC236}">
                <a16:creationId xmlns:a16="http://schemas.microsoft.com/office/drawing/2014/main" id="{22DF6DA6-435D-5AD9-124F-043D113C7A76}"/>
              </a:ext>
            </a:extLst>
          </p:cNvPr>
          <p:cNvCxnSpPr>
            <a:cxnSpLocks/>
          </p:cNvCxnSpPr>
          <p:nvPr/>
        </p:nvCxnSpPr>
        <p:spPr>
          <a:xfrm flipH="1">
            <a:off x="7849755" y="3799525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A9084B1-2BE4-0242-A26E-17B8AA9337DA}"/>
              </a:ext>
            </a:extLst>
          </p:cNvPr>
          <p:cNvCxnSpPr>
            <a:cxnSpLocks/>
            <a:stCxn id="8" idx="4"/>
            <a:endCxn id="7" idx="0"/>
          </p:cNvCxnSpPr>
          <p:nvPr/>
        </p:nvCxnSpPr>
        <p:spPr>
          <a:xfrm flipH="1">
            <a:off x="7000538" y="4244646"/>
            <a:ext cx="849217" cy="74415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urved Connector 31">
            <a:extLst>
              <a:ext uri="{FF2B5EF4-FFF2-40B4-BE49-F238E27FC236}">
                <a16:creationId xmlns:a16="http://schemas.microsoft.com/office/drawing/2014/main" id="{2D228FEC-C758-955F-0E95-A4E699AAAD44}"/>
              </a:ext>
            </a:extLst>
          </p:cNvPr>
          <p:cNvCxnSpPr>
            <a:cxnSpLocks/>
          </p:cNvCxnSpPr>
          <p:nvPr/>
        </p:nvCxnSpPr>
        <p:spPr>
          <a:xfrm flipH="1">
            <a:off x="7849124" y="2168317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180720A-C969-E5D0-34C0-5B94FED82EA6}"/>
              </a:ext>
            </a:extLst>
          </p:cNvPr>
          <p:cNvSpPr txBox="1"/>
          <p:nvPr/>
        </p:nvSpPr>
        <p:spPr>
          <a:xfrm>
            <a:off x="5324053" y="3168401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374A019-337D-0949-2CDA-B2E564F98526}"/>
              </a:ext>
            </a:extLst>
          </p:cNvPr>
          <p:cNvSpPr txBox="1"/>
          <p:nvPr/>
        </p:nvSpPr>
        <p:spPr>
          <a:xfrm>
            <a:off x="8503245" y="3244334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ABB14EA-D75C-5D0C-FA29-A6757AC650C6}"/>
              </a:ext>
            </a:extLst>
          </p:cNvPr>
          <p:cNvSpPr txBox="1"/>
          <p:nvPr/>
        </p:nvSpPr>
        <p:spPr>
          <a:xfrm>
            <a:off x="7486375" y="1171895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s3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B81988B-637F-A00C-7845-3100CA330395}"/>
              </a:ext>
            </a:extLst>
          </p:cNvPr>
          <p:cNvSpPr txBox="1"/>
          <p:nvPr/>
        </p:nvSpPr>
        <p:spPr>
          <a:xfrm>
            <a:off x="5900273" y="1216369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s4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2B8135F-BCC7-ECEB-EB07-B1BFA03C6878}"/>
              </a:ext>
            </a:extLst>
          </p:cNvPr>
          <p:cNvSpPr txBox="1"/>
          <p:nvPr/>
        </p:nvSpPr>
        <p:spPr>
          <a:xfrm>
            <a:off x="4157012" y="5271960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s5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50253B7-C6EB-71F2-065E-DE7BCAD54BD8}"/>
              </a:ext>
            </a:extLst>
          </p:cNvPr>
          <p:cNvSpPr txBox="1"/>
          <p:nvPr/>
        </p:nvSpPr>
        <p:spPr>
          <a:xfrm>
            <a:off x="7407651" y="4899875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s6</a:t>
            </a:r>
          </a:p>
        </p:txBody>
      </p:sp>
      <p:cxnSp>
        <p:nvCxnSpPr>
          <p:cNvPr id="40" name="Curved Connector 39">
            <a:extLst>
              <a:ext uri="{FF2B5EF4-FFF2-40B4-BE49-F238E27FC236}">
                <a16:creationId xmlns:a16="http://schemas.microsoft.com/office/drawing/2014/main" id="{1015378D-30BF-A0F1-4BB4-908A651D35AA}"/>
              </a:ext>
            </a:extLst>
          </p:cNvPr>
          <p:cNvCxnSpPr>
            <a:cxnSpLocks/>
          </p:cNvCxnSpPr>
          <p:nvPr/>
        </p:nvCxnSpPr>
        <p:spPr>
          <a:xfrm rot="10800000" flipV="1">
            <a:off x="4767099" y="2275424"/>
            <a:ext cx="849217" cy="3200552"/>
          </a:xfrm>
          <a:prstGeom prst="curvedConnector3">
            <a:avLst>
              <a:gd name="adj1" fmla="val 126919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urved Connector 40">
            <a:extLst>
              <a:ext uri="{FF2B5EF4-FFF2-40B4-BE49-F238E27FC236}">
                <a16:creationId xmlns:a16="http://schemas.microsoft.com/office/drawing/2014/main" id="{4279D5AD-3050-4B8E-32D5-57494028A524}"/>
              </a:ext>
            </a:extLst>
          </p:cNvPr>
          <p:cNvCxnSpPr>
            <a:cxnSpLocks/>
          </p:cNvCxnSpPr>
          <p:nvPr/>
        </p:nvCxnSpPr>
        <p:spPr>
          <a:xfrm rot="16200000" flipH="1">
            <a:off x="4944245" y="2939999"/>
            <a:ext cx="3687732" cy="1384223"/>
          </a:xfrm>
          <a:prstGeom prst="curvedConnector4">
            <a:avLst>
              <a:gd name="adj1" fmla="val -6199"/>
              <a:gd name="adj2" fmla="val 228661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urved Connector 41">
            <a:extLst>
              <a:ext uri="{FF2B5EF4-FFF2-40B4-BE49-F238E27FC236}">
                <a16:creationId xmlns:a16="http://schemas.microsoft.com/office/drawing/2014/main" id="{EA87665C-EE51-825C-3562-31792016FDEE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5577380" y="3757466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12557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EF103-6EC9-CB46-808A-A201A90AD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024" y="831470"/>
            <a:ext cx="10515600" cy="1155700"/>
          </a:xfrm>
        </p:spPr>
        <p:txBody>
          <a:bodyPr/>
          <a:lstStyle/>
          <a:p>
            <a:r>
              <a:rPr lang="en-US" dirty="0"/>
              <a:t>LTL Exercises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F3D028-DA9F-CE45-A733-C2CBC41B79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024" y="1807287"/>
            <a:ext cx="10515600" cy="4351338"/>
          </a:xfrm>
        </p:spPr>
        <p:txBody>
          <a:bodyPr>
            <a:normAutofit/>
          </a:bodyPr>
          <a:lstStyle/>
          <a:p>
            <a:r>
              <a:rPr lang="en-US" sz="2200" dirty="0"/>
              <a:t>Example: 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p = Yar alive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q = Yar on our ship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r = transporter ready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514E270-E226-2590-8248-4AC4D7A3DB20}"/>
              </a:ext>
            </a:extLst>
          </p:cNvPr>
          <p:cNvSpPr/>
          <p:nvPr/>
        </p:nvSpPr>
        <p:spPr>
          <a:xfrm>
            <a:off x="5616315" y="3270286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p, q, 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70CDB91-5734-73CA-3263-4DD707F13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024" y="3982956"/>
            <a:ext cx="1930333" cy="2851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AAEFD082-38B1-67B9-6A13-06E985DE0F7C}"/>
              </a:ext>
            </a:extLst>
          </p:cNvPr>
          <p:cNvSpPr/>
          <p:nvPr/>
        </p:nvSpPr>
        <p:spPr>
          <a:xfrm>
            <a:off x="4767098" y="4988796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CF7196D-D39B-6C2B-BFA3-AF9AF76774EE}"/>
              </a:ext>
            </a:extLst>
          </p:cNvPr>
          <p:cNvSpPr/>
          <p:nvPr/>
        </p:nvSpPr>
        <p:spPr>
          <a:xfrm>
            <a:off x="6520853" y="4988796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D6A9896-218C-1D20-490C-BFD88DAFFCA2}"/>
              </a:ext>
            </a:extLst>
          </p:cNvPr>
          <p:cNvSpPr/>
          <p:nvPr/>
        </p:nvSpPr>
        <p:spPr>
          <a:xfrm>
            <a:off x="7370070" y="3270286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3658C90-F6EB-5E03-DF06-BEB6B21CECB6}"/>
              </a:ext>
            </a:extLst>
          </p:cNvPr>
          <p:cNvSpPr/>
          <p:nvPr/>
        </p:nvSpPr>
        <p:spPr>
          <a:xfrm>
            <a:off x="5616315" y="1788244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p, q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D6ACBA4-A808-F131-D658-E2692CF12CD4}"/>
              </a:ext>
            </a:extLst>
          </p:cNvPr>
          <p:cNvSpPr/>
          <p:nvPr/>
        </p:nvSpPr>
        <p:spPr>
          <a:xfrm>
            <a:off x="7371834" y="1737153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p, r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AF072ED-E1DD-4E22-C84E-FB801B0F0C6A}"/>
              </a:ext>
            </a:extLst>
          </p:cNvPr>
          <p:cNvCxnSpPr>
            <a:cxnSpLocks/>
            <a:stCxn id="8" idx="0"/>
            <a:endCxn id="10" idx="4"/>
          </p:cNvCxnSpPr>
          <p:nvPr/>
        </p:nvCxnSpPr>
        <p:spPr>
          <a:xfrm flipV="1">
            <a:off x="7849755" y="2711513"/>
            <a:ext cx="1764" cy="558773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590E74E-894D-A4FE-EDC5-56311648160E}"/>
              </a:ext>
            </a:extLst>
          </p:cNvPr>
          <p:cNvCxnSpPr>
            <a:cxnSpLocks/>
            <a:stCxn id="4" idx="4"/>
            <a:endCxn id="7" idx="0"/>
          </p:cNvCxnSpPr>
          <p:nvPr/>
        </p:nvCxnSpPr>
        <p:spPr>
          <a:xfrm>
            <a:off x="6096000" y="4244646"/>
            <a:ext cx="904538" cy="74415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A3E4582-D1EB-55EE-F68D-51DF5C913F55}"/>
              </a:ext>
            </a:extLst>
          </p:cNvPr>
          <p:cNvCxnSpPr>
            <a:cxnSpLocks/>
            <a:stCxn id="4" idx="6"/>
            <a:endCxn id="8" idx="2"/>
          </p:cNvCxnSpPr>
          <p:nvPr/>
        </p:nvCxnSpPr>
        <p:spPr>
          <a:xfrm>
            <a:off x="6575685" y="3757466"/>
            <a:ext cx="794385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D937DB5-9793-9019-5D04-0040E7DDC08F}"/>
              </a:ext>
            </a:extLst>
          </p:cNvPr>
          <p:cNvCxnSpPr>
            <a:cxnSpLocks/>
            <a:stCxn id="6" idx="7"/>
            <a:endCxn id="7" idx="1"/>
          </p:cNvCxnSpPr>
          <p:nvPr/>
        </p:nvCxnSpPr>
        <p:spPr>
          <a:xfrm>
            <a:off x="5585972" y="5131488"/>
            <a:ext cx="1075377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BAD159E-DEB7-4B92-8F6D-03F3FF21D46C}"/>
              </a:ext>
            </a:extLst>
          </p:cNvPr>
          <p:cNvCxnSpPr>
            <a:cxnSpLocks/>
            <a:stCxn id="7" idx="3"/>
            <a:endCxn id="6" idx="5"/>
          </p:cNvCxnSpPr>
          <p:nvPr/>
        </p:nvCxnSpPr>
        <p:spPr>
          <a:xfrm flipH="1">
            <a:off x="5585972" y="5820464"/>
            <a:ext cx="1075377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B9D8271-40BF-07CC-953B-74146BEBBF27}"/>
              </a:ext>
            </a:extLst>
          </p:cNvPr>
          <p:cNvCxnSpPr>
            <a:cxnSpLocks/>
            <a:stCxn id="9" idx="4"/>
            <a:endCxn id="4" idx="0"/>
          </p:cNvCxnSpPr>
          <p:nvPr/>
        </p:nvCxnSpPr>
        <p:spPr>
          <a:xfrm>
            <a:off x="6096000" y="2762604"/>
            <a:ext cx="0" cy="507682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B756EC9-B4E6-D40A-2B42-D1793F462F31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6554420" y="2224333"/>
            <a:ext cx="817414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C8E0193-606A-0F5A-33BC-DE5ADE10F72F}"/>
              </a:ext>
            </a:extLst>
          </p:cNvPr>
          <p:cNvCxnSpPr>
            <a:cxnSpLocks/>
            <a:endCxn id="6" idx="0"/>
          </p:cNvCxnSpPr>
          <p:nvPr/>
        </p:nvCxnSpPr>
        <p:spPr>
          <a:xfrm flipH="1">
            <a:off x="5246783" y="4244646"/>
            <a:ext cx="849217" cy="74415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urved Connector 45">
            <a:extLst>
              <a:ext uri="{FF2B5EF4-FFF2-40B4-BE49-F238E27FC236}">
                <a16:creationId xmlns:a16="http://schemas.microsoft.com/office/drawing/2014/main" id="{B06273F1-2FE4-EBE0-5CB3-87A14E7BF978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5616315" y="2285675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urved Connector 64">
            <a:extLst>
              <a:ext uri="{FF2B5EF4-FFF2-40B4-BE49-F238E27FC236}">
                <a16:creationId xmlns:a16="http://schemas.microsoft.com/office/drawing/2014/main" id="{8FF58784-B369-4397-A9C1-50A24F10EA6C}"/>
              </a:ext>
            </a:extLst>
          </p:cNvPr>
          <p:cNvCxnSpPr>
            <a:cxnSpLocks/>
            <a:stCxn id="7" idx="6"/>
            <a:endCxn id="7" idx="4"/>
          </p:cNvCxnSpPr>
          <p:nvPr/>
        </p:nvCxnSpPr>
        <p:spPr>
          <a:xfrm flipH="1">
            <a:off x="7000538" y="5475976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urved Connector 70">
            <a:extLst>
              <a:ext uri="{FF2B5EF4-FFF2-40B4-BE49-F238E27FC236}">
                <a16:creationId xmlns:a16="http://schemas.microsoft.com/office/drawing/2014/main" id="{054C5962-4965-C47F-109D-3D776F186AD2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4919497" y="5628376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8A25B5A1-C08D-BB8C-23B4-41EB15D3C04C}"/>
              </a:ext>
            </a:extLst>
          </p:cNvPr>
          <p:cNvCxnSpPr>
            <a:cxnSpLocks/>
          </p:cNvCxnSpPr>
          <p:nvPr/>
        </p:nvCxnSpPr>
        <p:spPr>
          <a:xfrm>
            <a:off x="4821930" y="3757466"/>
            <a:ext cx="794385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urved Connector 24">
            <a:extLst>
              <a:ext uri="{FF2B5EF4-FFF2-40B4-BE49-F238E27FC236}">
                <a16:creationId xmlns:a16="http://schemas.microsoft.com/office/drawing/2014/main" id="{22DF6DA6-435D-5AD9-124F-043D113C7A76}"/>
              </a:ext>
            </a:extLst>
          </p:cNvPr>
          <p:cNvCxnSpPr>
            <a:cxnSpLocks/>
          </p:cNvCxnSpPr>
          <p:nvPr/>
        </p:nvCxnSpPr>
        <p:spPr>
          <a:xfrm flipH="1">
            <a:off x="7849755" y="3799525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ABF7D0B-2EFF-C838-D5E7-1277ABAC6F47}"/>
              </a:ext>
            </a:extLst>
          </p:cNvPr>
          <p:cNvCxnSpPr>
            <a:cxnSpLocks/>
          </p:cNvCxnSpPr>
          <p:nvPr/>
        </p:nvCxnSpPr>
        <p:spPr>
          <a:xfrm flipH="1">
            <a:off x="7000538" y="4244646"/>
            <a:ext cx="849217" cy="74415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urved Connector 26">
            <a:extLst>
              <a:ext uri="{FF2B5EF4-FFF2-40B4-BE49-F238E27FC236}">
                <a16:creationId xmlns:a16="http://schemas.microsoft.com/office/drawing/2014/main" id="{980F6139-2008-9C3F-9D6B-FCBB85DBC10A}"/>
              </a:ext>
            </a:extLst>
          </p:cNvPr>
          <p:cNvCxnSpPr>
            <a:cxnSpLocks/>
          </p:cNvCxnSpPr>
          <p:nvPr/>
        </p:nvCxnSpPr>
        <p:spPr>
          <a:xfrm flipH="1">
            <a:off x="7849124" y="2168317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urved Connector 28">
            <a:extLst>
              <a:ext uri="{FF2B5EF4-FFF2-40B4-BE49-F238E27FC236}">
                <a16:creationId xmlns:a16="http://schemas.microsoft.com/office/drawing/2014/main" id="{F341F166-ED61-5A09-9EC4-5D95FB705758}"/>
              </a:ext>
            </a:extLst>
          </p:cNvPr>
          <p:cNvCxnSpPr>
            <a:cxnSpLocks/>
            <a:stCxn id="9" idx="2"/>
            <a:endCxn id="6" idx="2"/>
          </p:cNvCxnSpPr>
          <p:nvPr/>
        </p:nvCxnSpPr>
        <p:spPr>
          <a:xfrm rot="10800000" flipV="1">
            <a:off x="4767099" y="2275424"/>
            <a:ext cx="849217" cy="3200552"/>
          </a:xfrm>
          <a:prstGeom prst="curvedConnector3">
            <a:avLst>
              <a:gd name="adj1" fmla="val 126919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urved Connector 29">
            <a:extLst>
              <a:ext uri="{FF2B5EF4-FFF2-40B4-BE49-F238E27FC236}">
                <a16:creationId xmlns:a16="http://schemas.microsoft.com/office/drawing/2014/main" id="{44675B38-3663-6A09-1445-34787EA43164}"/>
              </a:ext>
            </a:extLst>
          </p:cNvPr>
          <p:cNvCxnSpPr>
            <a:cxnSpLocks/>
            <a:stCxn id="9" idx="0"/>
            <a:endCxn id="7" idx="6"/>
          </p:cNvCxnSpPr>
          <p:nvPr/>
        </p:nvCxnSpPr>
        <p:spPr>
          <a:xfrm rot="16200000" flipH="1">
            <a:off x="4944245" y="2939999"/>
            <a:ext cx="3687732" cy="1384223"/>
          </a:xfrm>
          <a:prstGeom prst="curvedConnector4">
            <a:avLst>
              <a:gd name="adj1" fmla="val -6199"/>
              <a:gd name="adj2" fmla="val 228661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3673C705-83E7-FAB4-7379-360B2F05BB59}"/>
              </a:ext>
            </a:extLst>
          </p:cNvPr>
          <p:cNvSpPr txBox="1"/>
          <p:nvPr/>
        </p:nvSpPr>
        <p:spPr>
          <a:xfrm>
            <a:off x="8088967" y="831470"/>
            <a:ext cx="35300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Things to note/discuss: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4514F3B-A9BA-0F08-173C-DFC92D184225}"/>
              </a:ext>
            </a:extLst>
          </p:cNvPr>
          <p:cNvSpPr txBox="1"/>
          <p:nvPr/>
        </p:nvSpPr>
        <p:spPr>
          <a:xfrm>
            <a:off x="9249371" y="2828835"/>
            <a:ext cx="26892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8 possible states, but this diagram only shows 6. Why?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33BE677-8AAD-EB76-F513-5F11D67C619E}"/>
              </a:ext>
            </a:extLst>
          </p:cNvPr>
          <p:cNvSpPr txBox="1"/>
          <p:nvPr/>
        </p:nvSpPr>
        <p:spPr>
          <a:xfrm>
            <a:off x="9153569" y="1698267"/>
            <a:ext cx="26892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Do we ever get stuck?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F051A52-5AF2-D18A-4749-78C5FC9EF489}"/>
              </a:ext>
            </a:extLst>
          </p:cNvPr>
          <p:cNvSpPr txBox="1"/>
          <p:nvPr/>
        </p:nvSpPr>
        <p:spPr>
          <a:xfrm>
            <a:off x="9193800" y="5040969"/>
            <a:ext cx="26892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Why no edge from s3 to s5?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5AF5C02-8AD3-FDB9-2F68-017FF91E5D82}"/>
              </a:ext>
            </a:extLst>
          </p:cNvPr>
          <p:cNvSpPr txBox="1"/>
          <p:nvPr/>
        </p:nvSpPr>
        <p:spPr>
          <a:xfrm>
            <a:off x="5324053" y="3168401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1E70F30-CBCB-77F1-D544-A266F97545DD}"/>
              </a:ext>
            </a:extLst>
          </p:cNvPr>
          <p:cNvSpPr txBox="1"/>
          <p:nvPr/>
        </p:nvSpPr>
        <p:spPr>
          <a:xfrm>
            <a:off x="8503245" y="3244334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s2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0DD7235-8EEE-57ED-A0E7-154F63293321}"/>
              </a:ext>
            </a:extLst>
          </p:cNvPr>
          <p:cNvSpPr txBox="1"/>
          <p:nvPr/>
        </p:nvSpPr>
        <p:spPr>
          <a:xfrm>
            <a:off x="7486375" y="1171895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s3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A3ADAB7-EBD3-038C-F14F-5FB76E3E87C1}"/>
              </a:ext>
            </a:extLst>
          </p:cNvPr>
          <p:cNvSpPr txBox="1"/>
          <p:nvPr/>
        </p:nvSpPr>
        <p:spPr>
          <a:xfrm>
            <a:off x="5900273" y="1216369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s4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29894E8-4E28-0422-3155-5B993E2F9475}"/>
              </a:ext>
            </a:extLst>
          </p:cNvPr>
          <p:cNvSpPr txBox="1"/>
          <p:nvPr/>
        </p:nvSpPr>
        <p:spPr>
          <a:xfrm>
            <a:off x="4157012" y="5271960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s5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B5025D2-9875-FECD-C6FD-A79313533F0C}"/>
              </a:ext>
            </a:extLst>
          </p:cNvPr>
          <p:cNvSpPr txBox="1"/>
          <p:nvPr/>
        </p:nvSpPr>
        <p:spPr>
          <a:xfrm>
            <a:off x="7407651" y="4899875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s6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E71658D-0233-C360-72CA-580843B40D86}"/>
              </a:ext>
            </a:extLst>
          </p:cNvPr>
          <p:cNvSpPr txBox="1"/>
          <p:nvPr/>
        </p:nvSpPr>
        <p:spPr>
          <a:xfrm>
            <a:off x="9165511" y="4127817"/>
            <a:ext cx="26892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Why no edge from s2 to s1?</a:t>
            </a:r>
          </a:p>
        </p:txBody>
      </p:sp>
      <p:cxnSp>
        <p:nvCxnSpPr>
          <p:cNvPr id="45" name="Curved Connector 44">
            <a:extLst>
              <a:ext uri="{FF2B5EF4-FFF2-40B4-BE49-F238E27FC236}">
                <a16:creationId xmlns:a16="http://schemas.microsoft.com/office/drawing/2014/main" id="{4F400FC4-1B60-DE78-A969-60B9BFBE9CA7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5577380" y="3757466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66647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2" grpId="0"/>
      <p:bldP spid="33" grpId="0"/>
      <p:bldP spid="4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A917F-2ACA-3DE2-D3F1-81D0BCBCE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Observed data vs. mechanism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228479-CA8A-4AB9-7F91-6B2272873A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024" y="1845402"/>
            <a:ext cx="10515600" cy="4351338"/>
          </a:xfrm>
        </p:spPr>
        <p:txBody>
          <a:bodyPr>
            <a:noAutofit/>
          </a:bodyPr>
          <a:lstStyle/>
          <a:p>
            <a:r>
              <a:rPr lang="en-US" sz="2400" dirty="0"/>
              <a:t>Why do we not assume that Yar can die on an enemy ship, even when the transporter is ready?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Mechanistic? </a:t>
            </a:r>
            <a:r>
              <a:rPr lang="en-US" sz="2400" dirty="0">
                <a:sym typeface="Wingdings" pitchFamily="2" charset="2"/>
              </a:rPr>
              <a:t> </a:t>
            </a:r>
          </a:p>
          <a:p>
            <a:pPr marL="971550"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ym typeface="Wingdings" pitchFamily="2" charset="2"/>
              </a:rPr>
              <a:t>Maybe our system automatically transports her back 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ym typeface="Wingdings" pitchFamily="2" charset="2"/>
              </a:rPr>
              <a:t>Observationally? </a:t>
            </a:r>
          </a:p>
          <a:p>
            <a:pPr marL="971550"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ym typeface="Wingdings" pitchFamily="2" charset="2"/>
              </a:rPr>
              <a:t>Maybe we never observe her dying when the transporter is ready</a:t>
            </a:r>
          </a:p>
          <a:p>
            <a:r>
              <a:rPr lang="en-US" sz="2400" dirty="0">
                <a:sym typeface="Wingdings" pitchFamily="2" charset="2"/>
              </a:rPr>
              <a:t>Idea; there </a:t>
            </a:r>
            <a:r>
              <a:rPr lang="en-US" sz="2400" i="1" dirty="0">
                <a:sym typeface="Wingdings" pitchFamily="2" charset="2"/>
              </a:rPr>
              <a:t>could</a:t>
            </a:r>
            <a:r>
              <a:rPr lang="en-US" sz="2400" dirty="0">
                <a:sym typeface="Wingdings" pitchFamily="2" charset="2"/>
              </a:rPr>
              <a:t> be an edge; we currently don’t know the difference between the system and our modeling choice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76611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A917F-2ACA-3DE2-D3F1-81D0BCBCE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design informed by LTL usage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228479-CA8A-4AB9-7F91-6B2272873A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024" y="1845402"/>
            <a:ext cx="10515600" cy="4181129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LTL for checking state sequences</a:t>
            </a:r>
          </a:p>
          <a:p>
            <a:pPr marL="971550" lvl="1" indent="-285750">
              <a:buFont typeface="Arial" panose="020B0604020202020204" pitchFamily="34" charset="0"/>
              <a:buChar char="•"/>
            </a:pPr>
            <a:r>
              <a:rPr lang="en-US" sz="2200" dirty="0"/>
              <a:t>Given a trace, do certain properties hold?</a:t>
            </a:r>
          </a:p>
          <a:p>
            <a:pPr marL="1428750" lvl="2" indent="-285750">
              <a:buFont typeface="Arial" panose="020B0604020202020204" pitchFamily="34" charset="0"/>
              <a:buChar char="•"/>
            </a:pPr>
            <a:r>
              <a:rPr lang="en-US" sz="2100" dirty="0"/>
              <a:t>Does Yar survive the encounter?</a:t>
            </a:r>
          </a:p>
          <a:p>
            <a:pPr marL="1428750" lvl="2" indent="-285750">
              <a:buFont typeface="Arial" panose="020B0604020202020204" pitchFamily="34" charset="0"/>
              <a:buChar char="•"/>
            </a:pPr>
            <a:r>
              <a:rPr lang="en-US" sz="2100" dirty="0"/>
              <a:t>Does Yar return to our ship?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LTL for specifying goals</a:t>
            </a:r>
          </a:p>
          <a:p>
            <a:pPr marL="971550" lvl="1" indent="-285750">
              <a:buFont typeface="Arial" panose="020B0604020202020204" pitchFamily="34" charset="0"/>
              <a:buChar char="•"/>
            </a:pPr>
            <a:r>
              <a:rPr lang="en-US" sz="2200" dirty="0"/>
              <a:t>What properties do we want to hold?</a:t>
            </a:r>
          </a:p>
          <a:p>
            <a:pPr marL="971550" lvl="1" indent="-285750">
              <a:buFont typeface="Arial" panose="020B0604020202020204" pitchFamily="34" charset="0"/>
              <a:buChar char="•"/>
            </a:pPr>
            <a:r>
              <a:rPr lang="en-US" sz="2200" dirty="0"/>
              <a:t>Can we select actions to comport with goals?</a:t>
            </a:r>
          </a:p>
          <a:p>
            <a:pPr lvl="2" indent="0">
              <a:buNone/>
            </a:pPr>
            <a:endParaRPr lang="en-US" sz="2100" dirty="0"/>
          </a:p>
        </p:txBody>
      </p:sp>
    </p:spTree>
    <p:extLst>
      <p:ext uri="{BB962C8B-B14F-4D97-AF65-F5344CB8AC3E}">
        <p14:creationId xmlns:p14="http://schemas.microsoft.com/office/powerpoint/2010/main" val="2271444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EF103-6EC9-CB46-808A-A201A90AD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024" y="831470"/>
            <a:ext cx="10515600" cy="1155700"/>
          </a:xfrm>
        </p:spPr>
        <p:txBody>
          <a:bodyPr/>
          <a:lstStyle/>
          <a:p>
            <a:r>
              <a:rPr lang="en-US" dirty="0"/>
              <a:t>LTL Exercises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F3D028-DA9F-CE45-A733-C2CBC41B79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024" y="1807287"/>
            <a:ext cx="10515600" cy="4351338"/>
          </a:xfrm>
        </p:spPr>
        <p:txBody>
          <a:bodyPr>
            <a:normAutofit/>
          </a:bodyPr>
          <a:lstStyle/>
          <a:p>
            <a:r>
              <a:rPr lang="en-US" sz="2200" dirty="0"/>
              <a:t>Example: 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p = Yar alive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q = Yar on our ship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r = transporter ready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514E270-E226-2590-8248-4AC4D7A3DB20}"/>
              </a:ext>
            </a:extLst>
          </p:cNvPr>
          <p:cNvSpPr/>
          <p:nvPr/>
        </p:nvSpPr>
        <p:spPr>
          <a:xfrm>
            <a:off x="5616315" y="3270286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p, q, 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70CDB91-5734-73CA-3263-4DD707F13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024" y="3982956"/>
            <a:ext cx="1930333" cy="2851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AAEFD082-38B1-67B9-6A13-06E985DE0F7C}"/>
              </a:ext>
            </a:extLst>
          </p:cNvPr>
          <p:cNvSpPr/>
          <p:nvPr/>
        </p:nvSpPr>
        <p:spPr>
          <a:xfrm>
            <a:off x="4767098" y="4988796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CF7196D-D39B-6C2B-BFA3-AF9AF76774EE}"/>
              </a:ext>
            </a:extLst>
          </p:cNvPr>
          <p:cNvSpPr/>
          <p:nvPr/>
        </p:nvSpPr>
        <p:spPr>
          <a:xfrm>
            <a:off x="6520853" y="4988796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D6A9896-218C-1D20-490C-BFD88DAFFCA2}"/>
              </a:ext>
            </a:extLst>
          </p:cNvPr>
          <p:cNvSpPr/>
          <p:nvPr/>
        </p:nvSpPr>
        <p:spPr>
          <a:xfrm>
            <a:off x="7370070" y="3270286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3658C90-F6EB-5E03-DF06-BEB6B21CECB6}"/>
              </a:ext>
            </a:extLst>
          </p:cNvPr>
          <p:cNvSpPr/>
          <p:nvPr/>
        </p:nvSpPr>
        <p:spPr>
          <a:xfrm>
            <a:off x="5616315" y="1788244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p, q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D6ACBA4-A808-F131-D658-E2692CF12CD4}"/>
              </a:ext>
            </a:extLst>
          </p:cNvPr>
          <p:cNvSpPr/>
          <p:nvPr/>
        </p:nvSpPr>
        <p:spPr>
          <a:xfrm>
            <a:off x="7371834" y="1737153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p, r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AF072ED-E1DD-4E22-C84E-FB801B0F0C6A}"/>
              </a:ext>
            </a:extLst>
          </p:cNvPr>
          <p:cNvCxnSpPr>
            <a:cxnSpLocks/>
            <a:stCxn id="8" idx="0"/>
            <a:endCxn id="10" idx="4"/>
          </p:cNvCxnSpPr>
          <p:nvPr/>
        </p:nvCxnSpPr>
        <p:spPr>
          <a:xfrm flipV="1">
            <a:off x="7849755" y="2711513"/>
            <a:ext cx="1764" cy="558773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590E74E-894D-A4FE-EDC5-56311648160E}"/>
              </a:ext>
            </a:extLst>
          </p:cNvPr>
          <p:cNvCxnSpPr>
            <a:cxnSpLocks/>
            <a:stCxn id="4" idx="4"/>
            <a:endCxn id="7" idx="0"/>
          </p:cNvCxnSpPr>
          <p:nvPr/>
        </p:nvCxnSpPr>
        <p:spPr>
          <a:xfrm>
            <a:off x="6096000" y="4244646"/>
            <a:ext cx="904538" cy="74415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A3E4582-D1EB-55EE-F68D-51DF5C913F55}"/>
              </a:ext>
            </a:extLst>
          </p:cNvPr>
          <p:cNvCxnSpPr>
            <a:cxnSpLocks/>
            <a:stCxn id="4" idx="6"/>
            <a:endCxn id="8" idx="2"/>
          </p:cNvCxnSpPr>
          <p:nvPr/>
        </p:nvCxnSpPr>
        <p:spPr>
          <a:xfrm>
            <a:off x="6575685" y="3757466"/>
            <a:ext cx="794385" cy="0"/>
          </a:xfrm>
          <a:prstGeom prst="straightConnector1">
            <a:avLst/>
          </a:prstGeom>
          <a:ln w="635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D937DB5-9793-9019-5D04-0040E7DDC08F}"/>
              </a:ext>
            </a:extLst>
          </p:cNvPr>
          <p:cNvCxnSpPr>
            <a:cxnSpLocks/>
            <a:stCxn id="6" idx="7"/>
            <a:endCxn id="7" idx="1"/>
          </p:cNvCxnSpPr>
          <p:nvPr/>
        </p:nvCxnSpPr>
        <p:spPr>
          <a:xfrm>
            <a:off x="5585972" y="5131488"/>
            <a:ext cx="1075377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BAD159E-DEB7-4B92-8F6D-03F3FF21D46C}"/>
              </a:ext>
            </a:extLst>
          </p:cNvPr>
          <p:cNvCxnSpPr>
            <a:cxnSpLocks/>
            <a:stCxn id="7" idx="3"/>
            <a:endCxn id="6" idx="5"/>
          </p:cNvCxnSpPr>
          <p:nvPr/>
        </p:nvCxnSpPr>
        <p:spPr>
          <a:xfrm flipH="1">
            <a:off x="5585972" y="5820464"/>
            <a:ext cx="1075377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B9D8271-40BF-07CC-953B-74146BEBBF27}"/>
              </a:ext>
            </a:extLst>
          </p:cNvPr>
          <p:cNvCxnSpPr>
            <a:cxnSpLocks/>
            <a:stCxn id="9" idx="4"/>
            <a:endCxn id="4" idx="0"/>
          </p:cNvCxnSpPr>
          <p:nvPr/>
        </p:nvCxnSpPr>
        <p:spPr>
          <a:xfrm>
            <a:off x="6096000" y="2762604"/>
            <a:ext cx="0" cy="507682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B756EC9-B4E6-D40A-2B42-D1793F462F31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6554420" y="2224333"/>
            <a:ext cx="817414" cy="0"/>
          </a:xfrm>
          <a:prstGeom prst="straightConnector1">
            <a:avLst/>
          </a:prstGeom>
          <a:ln w="635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C8E0193-606A-0F5A-33BC-DE5ADE10F72F}"/>
              </a:ext>
            </a:extLst>
          </p:cNvPr>
          <p:cNvCxnSpPr>
            <a:cxnSpLocks/>
            <a:endCxn id="6" idx="0"/>
          </p:cNvCxnSpPr>
          <p:nvPr/>
        </p:nvCxnSpPr>
        <p:spPr>
          <a:xfrm flipH="1">
            <a:off x="5246783" y="4244646"/>
            <a:ext cx="849217" cy="74415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urved Connector 45">
            <a:extLst>
              <a:ext uri="{FF2B5EF4-FFF2-40B4-BE49-F238E27FC236}">
                <a16:creationId xmlns:a16="http://schemas.microsoft.com/office/drawing/2014/main" id="{B06273F1-2FE4-EBE0-5CB3-87A14E7BF978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5616315" y="2285675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urved Connector 64">
            <a:extLst>
              <a:ext uri="{FF2B5EF4-FFF2-40B4-BE49-F238E27FC236}">
                <a16:creationId xmlns:a16="http://schemas.microsoft.com/office/drawing/2014/main" id="{8FF58784-B369-4397-A9C1-50A24F10EA6C}"/>
              </a:ext>
            </a:extLst>
          </p:cNvPr>
          <p:cNvCxnSpPr>
            <a:cxnSpLocks/>
            <a:stCxn id="7" idx="6"/>
            <a:endCxn id="7" idx="4"/>
          </p:cNvCxnSpPr>
          <p:nvPr/>
        </p:nvCxnSpPr>
        <p:spPr>
          <a:xfrm flipH="1">
            <a:off x="7000538" y="5475976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urved Connector 70">
            <a:extLst>
              <a:ext uri="{FF2B5EF4-FFF2-40B4-BE49-F238E27FC236}">
                <a16:creationId xmlns:a16="http://schemas.microsoft.com/office/drawing/2014/main" id="{054C5962-4965-C47F-109D-3D776F186AD2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4919497" y="5628376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8A25B5A1-C08D-BB8C-23B4-41EB15D3C04C}"/>
              </a:ext>
            </a:extLst>
          </p:cNvPr>
          <p:cNvCxnSpPr>
            <a:cxnSpLocks/>
          </p:cNvCxnSpPr>
          <p:nvPr/>
        </p:nvCxnSpPr>
        <p:spPr>
          <a:xfrm>
            <a:off x="4821930" y="3757466"/>
            <a:ext cx="794385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urved Connector 24">
            <a:extLst>
              <a:ext uri="{FF2B5EF4-FFF2-40B4-BE49-F238E27FC236}">
                <a16:creationId xmlns:a16="http://schemas.microsoft.com/office/drawing/2014/main" id="{22DF6DA6-435D-5AD9-124F-043D113C7A76}"/>
              </a:ext>
            </a:extLst>
          </p:cNvPr>
          <p:cNvCxnSpPr>
            <a:cxnSpLocks/>
          </p:cNvCxnSpPr>
          <p:nvPr/>
        </p:nvCxnSpPr>
        <p:spPr>
          <a:xfrm flipH="1">
            <a:off x="7849755" y="3799525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ABF7D0B-2EFF-C838-D5E7-1277ABAC6F47}"/>
              </a:ext>
            </a:extLst>
          </p:cNvPr>
          <p:cNvCxnSpPr>
            <a:cxnSpLocks/>
          </p:cNvCxnSpPr>
          <p:nvPr/>
        </p:nvCxnSpPr>
        <p:spPr>
          <a:xfrm flipH="1">
            <a:off x="7000538" y="4244646"/>
            <a:ext cx="849217" cy="74415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urved Connector 26">
            <a:extLst>
              <a:ext uri="{FF2B5EF4-FFF2-40B4-BE49-F238E27FC236}">
                <a16:creationId xmlns:a16="http://schemas.microsoft.com/office/drawing/2014/main" id="{980F6139-2008-9C3F-9D6B-FCBB85DBC10A}"/>
              </a:ext>
            </a:extLst>
          </p:cNvPr>
          <p:cNvCxnSpPr>
            <a:cxnSpLocks/>
          </p:cNvCxnSpPr>
          <p:nvPr/>
        </p:nvCxnSpPr>
        <p:spPr>
          <a:xfrm flipH="1">
            <a:off x="7849124" y="2168317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urved Connector 28">
            <a:extLst>
              <a:ext uri="{FF2B5EF4-FFF2-40B4-BE49-F238E27FC236}">
                <a16:creationId xmlns:a16="http://schemas.microsoft.com/office/drawing/2014/main" id="{F341F166-ED61-5A09-9EC4-5D95FB705758}"/>
              </a:ext>
            </a:extLst>
          </p:cNvPr>
          <p:cNvCxnSpPr>
            <a:cxnSpLocks/>
            <a:stCxn id="9" idx="2"/>
            <a:endCxn id="6" idx="2"/>
          </p:cNvCxnSpPr>
          <p:nvPr/>
        </p:nvCxnSpPr>
        <p:spPr>
          <a:xfrm rot="10800000" flipV="1">
            <a:off x="4767099" y="2275424"/>
            <a:ext cx="849217" cy="3200552"/>
          </a:xfrm>
          <a:prstGeom prst="curvedConnector3">
            <a:avLst>
              <a:gd name="adj1" fmla="val 126919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urved Connector 29">
            <a:extLst>
              <a:ext uri="{FF2B5EF4-FFF2-40B4-BE49-F238E27FC236}">
                <a16:creationId xmlns:a16="http://schemas.microsoft.com/office/drawing/2014/main" id="{44675B38-3663-6A09-1445-34787EA43164}"/>
              </a:ext>
            </a:extLst>
          </p:cNvPr>
          <p:cNvCxnSpPr>
            <a:cxnSpLocks/>
            <a:stCxn id="9" idx="0"/>
            <a:endCxn id="7" idx="6"/>
          </p:cNvCxnSpPr>
          <p:nvPr/>
        </p:nvCxnSpPr>
        <p:spPr>
          <a:xfrm rot="16200000" flipH="1">
            <a:off x="4944245" y="2939999"/>
            <a:ext cx="3687732" cy="1384223"/>
          </a:xfrm>
          <a:prstGeom prst="curvedConnector4">
            <a:avLst>
              <a:gd name="adj1" fmla="val -6199"/>
              <a:gd name="adj2" fmla="val 228661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85AF5C02-8AD3-FDB9-2F68-017FF91E5D82}"/>
              </a:ext>
            </a:extLst>
          </p:cNvPr>
          <p:cNvSpPr txBox="1"/>
          <p:nvPr/>
        </p:nvSpPr>
        <p:spPr>
          <a:xfrm>
            <a:off x="5324053" y="3168401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1E70F30-CBCB-77F1-D544-A266F97545DD}"/>
              </a:ext>
            </a:extLst>
          </p:cNvPr>
          <p:cNvSpPr txBox="1"/>
          <p:nvPr/>
        </p:nvSpPr>
        <p:spPr>
          <a:xfrm>
            <a:off x="8503245" y="3244334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s2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0DD7235-8EEE-57ED-A0E7-154F63293321}"/>
              </a:ext>
            </a:extLst>
          </p:cNvPr>
          <p:cNvSpPr txBox="1"/>
          <p:nvPr/>
        </p:nvSpPr>
        <p:spPr>
          <a:xfrm>
            <a:off x="7486375" y="1171895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s3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A3ADAB7-EBD3-038C-F14F-5FB76E3E87C1}"/>
              </a:ext>
            </a:extLst>
          </p:cNvPr>
          <p:cNvSpPr txBox="1"/>
          <p:nvPr/>
        </p:nvSpPr>
        <p:spPr>
          <a:xfrm>
            <a:off x="5900273" y="1216369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s4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29894E8-4E28-0422-3155-5B993E2F9475}"/>
              </a:ext>
            </a:extLst>
          </p:cNvPr>
          <p:cNvSpPr txBox="1"/>
          <p:nvPr/>
        </p:nvSpPr>
        <p:spPr>
          <a:xfrm>
            <a:off x="4157012" y="5271960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s5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B5025D2-9875-FECD-C6FD-A79313533F0C}"/>
              </a:ext>
            </a:extLst>
          </p:cNvPr>
          <p:cNvSpPr txBox="1"/>
          <p:nvPr/>
        </p:nvSpPr>
        <p:spPr>
          <a:xfrm>
            <a:off x="7407651" y="4899875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s6</a:t>
            </a:r>
          </a:p>
        </p:txBody>
      </p:sp>
      <p:cxnSp>
        <p:nvCxnSpPr>
          <p:cNvPr id="45" name="Curved Connector 44">
            <a:extLst>
              <a:ext uri="{FF2B5EF4-FFF2-40B4-BE49-F238E27FC236}">
                <a16:creationId xmlns:a16="http://schemas.microsoft.com/office/drawing/2014/main" id="{4F400FC4-1B60-DE78-A969-60B9BFBE9CA7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5577380" y="3757466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9A170CEB-A5A7-41B9-352B-517883DAD789}"/>
              </a:ext>
            </a:extLst>
          </p:cNvPr>
          <p:cNvSpPr txBox="1"/>
          <p:nvPr/>
        </p:nvSpPr>
        <p:spPr>
          <a:xfrm>
            <a:off x="8503245" y="894896"/>
            <a:ext cx="35300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Some state transitions are associated with </a:t>
            </a:r>
          </a:p>
          <a:p>
            <a:pPr algn="ctr"/>
            <a:r>
              <a:rPr lang="en-US" sz="2400" b="1" dirty="0"/>
              <a:t>actions </a:t>
            </a:r>
            <a:r>
              <a:rPr lang="en-US" sz="2400" i="1" dirty="0"/>
              <a:t>we </a:t>
            </a:r>
            <a:r>
              <a:rPr lang="en-US" sz="2400" dirty="0"/>
              <a:t>take</a:t>
            </a:r>
            <a:r>
              <a:rPr lang="en-US" sz="2400" i="1" dirty="0"/>
              <a:t> 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0B8C9AB-0AAB-1F6B-6643-EC1173D68CD3}"/>
              </a:ext>
            </a:extLst>
          </p:cNvPr>
          <p:cNvSpPr txBox="1"/>
          <p:nvPr/>
        </p:nvSpPr>
        <p:spPr>
          <a:xfrm>
            <a:off x="8441040" y="5269207"/>
            <a:ext cx="35300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Remaining transitions associated with environment dynamics</a:t>
            </a:r>
          </a:p>
        </p:txBody>
      </p:sp>
    </p:spTree>
    <p:extLst>
      <p:ext uri="{BB962C8B-B14F-4D97-AF65-F5344CB8AC3E}">
        <p14:creationId xmlns:p14="http://schemas.microsoft.com/office/powerpoint/2010/main" val="3128568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EF103-6EC9-CB46-808A-A201A90AD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024" y="831470"/>
            <a:ext cx="10515600" cy="1155700"/>
          </a:xfrm>
        </p:spPr>
        <p:txBody>
          <a:bodyPr/>
          <a:lstStyle/>
          <a:p>
            <a:r>
              <a:rPr lang="en-US" dirty="0"/>
              <a:t>LTL Exercises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F3D028-DA9F-CE45-A733-C2CBC41B79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024" y="1807287"/>
            <a:ext cx="10515600" cy="4351338"/>
          </a:xfrm>
        </p:spPr>
        <p:txBody>
          <a:bodyPr>
            <a:normAutofit/>
          </a:bodyPr>
          <a:lstStyle/>
          <a:p>
            <a:r>
              <a:rPr lang="en-US" sz="2200" dirty="0"/>
              <a:t>Example: 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p = Yar alive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q = Yar on our ship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r = transporter ready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514E270-E226-2590-8248-4AC4D7A3DB20}"/>
              </a:ext>
            </a:extLst>
          </p:cNvPr>
          <p:cNvSpPr/>
          <p:nvPr/>
        </p:nvSpPr>
        <p:spPr>
          <a:xfrm>
            <a:off x="5616315" y="3270286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p, q, 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70CDB91-5734-73CA-3263-4DD707F13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024" y="3982956"/>
            <a:ext cx="1930333" cy="2851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AAEFD082-38B1-67B9-6A13-06E985DE0F7C}"/>
              </a:ext>
            </a:extLst>
          </p:cNvPr>
          <p:cNvSpPr/>
          <p:nvPr/>
        </p:nvSpPr>
        <p:spPr>
          <a:xfrm>
            <a:off x="5408596" y="5007839"/>
            <a:ext cx="1384224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 , ~r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D6A9896-218C-1D20-490C-BFD88DAFFCA2}"/>
              </a:ext>
            </a:extLst>
          </p:cNvPr>
          <p:cNvSpPr/>
          <p:nvPr/>
        </p:nvSpPr>
        <p:spPr>
          <a:xfrm>
            <a:off x="7370070" y="3270286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3658C90-F6EB-5E03-DF06-BEB6B21CECB6}"/>
              </a:ext>
            </a:extLst>
          </p:cNvPr>
          <p:cNvSpPr/>
          <p:nvPr/>
        </p:nvSpPr>
        <p:spPr>
          <a:xfrm>
            <a:off x="5616315" y="1788244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p, q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D6ACBA4-A808-F131-D658-E2692CF12CD4}"/>
              </a:ext>
            </a:extLst>
          </p:cNvPr>
          <p:cNvSpPr/>
          <p:nvPr/>
        </p:nvSpPr>
        <p:spPr>
          <a:xfrm>
            <a:off x="7371834" y="1737153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p, r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AF072ED-E1DD-4E22-C84E-FB801B0F0C6A}"/>
              </a:ext>
            </a:extLst>
          </p:cNvPr>
          <p:cNvCxnSpPr>
            <a:cxnSpLocks/>
            <a:stCxn id="8" idx="0"/>
            <a:endCxn id="10" idx="4"/>
          </p:cNvCxnSpPr>
          <p:nvPr/>
        </p:nvCxnSpPr>
        <p:spPr>
          <a:xfrm flipV="1">
            <a:off x="7849755" y="2711513"/>
            <a:ext cx="1764" cy="558773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A3E4582-D1EB-55EE-F68D-51DF5C913F55}"/>
              </a:ext>
            </a:extLst>
          </p:cNvPr>
          <p:cNvCxnSpPr>
            <a:cxnSpLocks/>
            <a:stCxn id="4" idx="6"/>
            <a:endCxn id="8" idx="2"/>
          </p:cNvCxnSpPr>
          <p:nvPr/>
        </p:nvCxnSpPr>
        <p:spPr>
          <a:xfrm>
            <a:off x="6575685" y="3757466"/>
            <a:ext cx="794385" cy="0"/>
          </a:xfrm>
          <a:prstGeom prst="straightConnector1">
            <a:avLst/>
          </a:prstGeom>
          <a:ln w="635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B9D8271-40BF-07CC-953B-74146BEBBF27}"/>
              </a:ext>
            </a:extLst>
          </p:cNvPr>
          <p:cNvCxnSpPr>
            <a:cxnSpLocks/>
            <a:stCxn id="9" idx="4"/>
            <a:endCxn id="4" idx="0"/>
          </p:cNvCxnSpPr>
          <p:nvPr/>
        </p:nvCxnSpPr>
        <p:spPr>
          <a:xfrm>
            <a:off x="6096000" y="2762604"/>
            <a:ext cx="0" cy="507682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B756EC9-B4E6-D40A-2B42-D1793F462F31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6554420" y="2224333"/>
            <a:ext cx="817414" cy="0"/>
          </a:xfrm>
          <a:prstGeom prst="straightConnector1">
            <a:avLst/>
          </a:prstGeom>
          <a:ln w="635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C8E0193-606A-0F5A-33BC-DE5ADE10F72F}"/>
              </a:ext>
            </a:extLst>
          </p:cNvPr>
          <p:cNvCxnSpPr>
            <a:cxnSpLocks/>
            <a:stCxn id="4" idx="4"/>
            <a:endCxn id="6" idx="0"/>
          </p:cNvCxnSpPr>
          <p:nvPr/>
        </p:nvCxnSpPr>
        <p:spPr>
          <a:xfrm>
            <a:off x="6096000" y="4244646"/>
            <a:ext cx="4708" cy="763193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urved Connector 45">
            <a:extLst>
              <a:ext uri="{FF2B5EF4-FFF2-40B4-BE49-F238E27FC236}">
                <a16:creationId xmlns:a16="http://schemas.microsoft.com/office/drawing/2014/main" id="{B06273F1-2FE4-EBE0-5CB3-87A14E7BF978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5616315" y="2285675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urved Connector 70">
            <a:extLst>
              <a:ext uri="{FF2B5EF4-FFF2-40B4-BE49-F238E27FC236}">
                <a16:creationId xmlns:a16="http://schemas.microsoft.com/office/drawing/2014/main" id="{054C5962-4965-C47F-109D-3D776F186AD2}"/>
              </a:ext>
            </a:extLst>
          </p:cNvPr>
          <p:cNvCxnSpPr>
            <a:cxnSpLocks/>
          </p:cNvCxnSpPr>
          <p:nvPr/>
        </p:nvCxnSpPr>
        <p:spPr>
          <a:xfrm>
            <a:off x="5446161" y="5546214"/>
            <a:ext cx="718342" cy="435985"/>
          </a:xfrm>
          <a:prstGeom prst="curvedConnector4">
            <a:avLst>
              <a:gd name="adj1" fmla="val 1826"/>
              <a:gd name="adj2" fmla="val 15243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8A25B5A1-C08D-BB8C-23B4-41EB15D3C04C}"/>
              </a:ext>
            </a:extLst>
          </p:cNvPr>
          <p:cNvCxnSpPr>
            <a:cxnSpLocks/>
          </p:cNvCxnSpPr>
          <p:nvPr/>
        </p:nvCxnSpPr>
        <p:spPr>
          <a:xfrm>
            <a:off x="4821930" y="3757466"/>
            <a:ext cx="794385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urved Connector 24">
            <a:extLst>
              <a:ext uri="{FF2B5EF4-FFF2-40B4-BE49-F238E27FC236}">
                <a16:creationId xmlns:a16="http://schemas.microsoft.com/office/drawing/2014/main" id="{22DF6DA6-435D-5AD9-124F-043D113C7A76}"/>
              </a:ext>
            </a:extLst>
          </p:cNvPr>
          <p:cNvCxnSpPr>
            <a:cxnSpLocks/>
          </p:cNvCxnSpPr>
          <p:nvPr/>
        </p:nvCxnSpPr>
        <p:spPr>
          <a:xfrm flipH="1">
            <a:off x="7849755" y="3799525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ABF7D0B-2EFF-C838-D5E7-1277ABAC6F47}"/>
              </a:ext>
            </a:extLst>
          </p:cNvPr>
          <p:cNvCxnSpPr>
            <a:cxnSpLocks/>
            <a:endCxn id="6" idx="7"/>
          </p:cNvCxnSpPr>
          <p:nvPr/>
        </p:nvCxnSpPr>
        <p:spPr>
          <a:xfrm flipH="1">
            <a:off x="6590105" y="4244646"/>
            <a:ext cx="1259650" cy="905885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urved Connector 26">
            <a:extLst>
              <a:ext uri="{FF2B5EF4-FFF2-40B4-BE49-F238E27FC236}">
                <a16:creationId xmlns:a16="http://schemas.microsoft.com/office/drawing/2014/main" id="{980F6139-2008-9C3F-9D6B-FCBB85DBC10A}"/>
              </a:ext>
            </a:extLst>
          </p:cNvPr>
          <p:cNvCxnSpPr>
            <a:cxnSpLocks/>
          </p:cNvCxnSpPr>
          <p:nvPr/>
        </p:nvCxnSpPr>
        <p:spPr>
          <a:xfrm flipH="1">
            <a:off x="7849124" y="2168317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urved Connector 28">
            <a:extLst>
              <a:ext uri="{FF2B5EF4-FFF2-40B4-BE49-F238E27FC236}">
                <a16:creationId xmlns:a16="http://schemas.microsoft.com/office/drawing/2014/main" id="{F341F166-ED61-5A09-9EC4-5D95FB705758}"/>
              </a:ext>
            </a:extLst>
          </p:cNvPr>
          <p:cNvCxnSpPr>
            <a:cxnSpLocks/>
            <a:stCxn id="9" idx="2"/>
            <a:endCxn id="6" idx="2"/>
          </p:cNvCxnSpPr>
          <p:nvPr/>
        </p:nvCxnSpPr>
        <p:spPr>
          <a:xfrm rot="10800000" flipV="1">
            <a:off x="5408597" y="2275423"/>
            <a:ext cx="207719" cy="3219595"/>
          </a:xfrm>
          <a:prstGeom prst="curvedConnector3">
            <a:avLst>
              <a:gd name="adj1" fmla="val 558126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urved Connector 29">
            <a:extLst>
              <a:ext uri="{FF2B5EF4-FFF2-40B4-BE49-F238E27FC236}">
                <a16:creationId xmlns:a16="http://schemas.microsoft.com/office/drawing/2014/main" id="{44675B38-3663-6A09-1445-34787EA43164}"/>
              </a:ext>
            </a:extLst>
          </p:cNvPr>
          <p:cNvCxnSpPr>
            <a:cxnSpLocks/>
            <a:stCxn id="9" idx="0"/>
            <a:endCxn id="6" idx="6"/>
          </p:cNvCxnSpPr>
          <p:nvPr/>
        </p:nvCxnSpPr>
        <p:spPr>
          <a:xfrm rot="16200000" flipH="1">
            <a:off x="4591022" y="3293221"/>
            <a:ext cx="3706775" cy="696820"/>
          </a:xfrm>
          <a:prstGeom prst="curvedConnector4">
            <a:avLst>
              <a:gd name="adj1" fmla="val -6167"/>
              <a:gd name="adj2" fmla="val 471549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85AF5C02-8AD3-FDB9-2F68-017FF91E5D82}"/>
              </a:ext>
            </a:extLst>
          </p:cNvPr>
          <p:cNvSpPr txBox="1"/>
          <p:nvPr/>
        </p:nvSpPr>
        <p:spPr>
          <a:xfrm>
            <a:off x="5324053" y="3168401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1E70F30-CBCB-77F1-D544-A266F97545DD}"/>
              </a:ext>
            </a:extLst>
          </p:cNvPr>
          <p:cNvSpPr txBox="1"/>
          <p:nvPr/>
        </p:nvSpPr>
        <p:spPr>
          <a:xfrm>
            <a:off x="8503245" y="3244334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s2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0DD7235-8EEE-57ED-A0E7-154F63293321}"/>
              </a:ext>
            </a:extLst>
          </p:cNvPr>
          <p:cNvSpPr txBox="1"/>
          <p:nvPr/>
        </p:nvSpPr>
        <p:spPr>
          <a:xfrm>
            <a:off x="7486375" y="1171895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s3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A3ADAB7-EBD3-038C-F14F-5FB76E3E87C1}"/>
              </a:ext>
            </a:extLst>
          </p:cNvPr>
          <p:cNvSpPr txBox="1"/>
          <p:nvPr/>
        </p:nvSpPr>
        <p:spPr>
          <a:xfrm>
            <a:off x="5900273" y="1216369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s4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29894E8-4E28-0422-3155-5B993E2F9475}"/>
              </a:ext>
            </a:extLst>
          </p:cNvPr>
          <p:cNvSpPr txBox="1"/>
          <p:nvPr/>
        </p:nvSpPr>
        <p:spPr>
          <a:xfrm>
            <a:off x="4157012" y="5271960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s5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B5025D2-9875-FECD-C6FD-A79313533F0C}"/>
              </a:ext>
            </a:extLst>
          </p:cNvPr>
          <p:cNvSpPr txBox="1"/>
          <p:nvPr/>
        </p:nvSpPr>
        <p:spPr>
          <a:xfrm>
            <a:off x="7407651" y="4899875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s6</a:t>
            </a:r>
          </a:p>
        </p:txBody>
      </p:sp>
      <p:cxnSp>
        <p:nvCxnSpPr>
          <p:cNvPr id="45" name="Curved Connector 44">
            <a:extLst>
              <a:ext uri="{FF2B5EF4-FFF2-40B4-BE49-F238E27FC236}">
                <a16:creationId xmlns:a16="http://schemas.microsoft.com/office/drawing/2014/main" id="{4F400FC4-1B60-DE78-A969-60B9BFBE9CA7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5577380" y="3757466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9A170CEB-A5A7-41B9-352B-517883DAD789}"/>
              </a:ext>
            </a:extLst>
          </p:cNvPr>
          <p:cNvSpPr txBox="1"/>
          <p:nvPr/>
        </p:nvSpPr>
        <p:spPr>
          <a:xfrm>
            <a:off x="8503245" y="894896"/>
            <a:ext cx="35300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Some state transitions are associated with </a:t>
            </a:r>
          </a:p>
          <a:p>
            <a:pPr algn="ctr"/>
            <a:r>
              <a:rPr lang="en-US" sz="2400" b="1" dirty="0"/>
              <a:t>actions </a:t>
            </a:r>
            <a:r>
              <a:rPr lang="en-US" sz="2400" i="1" dirty="0"/>
              <a:t>we </a:t>
            </a:r>
            <a:r>
              <a:rPr lang="en-US" sz="2400" dirty="0"/>
              <a:t>take</a:t>
            </a:r>
            <a:r>
              <a:rPr lang="en-US" sz="2400" i="1" dirty="0"/>
              <a:t> 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0B8C9AB-0AAB-1F6B-6643-EC1173D68CD3}"/>
              </a:ext>
            </a:extLst>
          </p:cNvPr>
          <p:cNvSpPr txBox="1"/>
          <p:nvPr/>
        </p:nvSpPr>
        <p:spPr>
          <a:xfrm>
            <a:off x="8441040" y="5269207"/>
            <a:ext cx="35300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Remaining transitions associated with environment dynamics</a:t>
            </a:r>
          </a:p>
        </p:txBody>
      </p:sp>
    </p:spTree>
    <p:extLst>
      <p:ext uri="{BB962C8B-B14F-4D97-AF65-F5344CB8AC3E}">
        <p14:creationId xmlns:p14="http://schemas.microsoft.com/office/powerpoint/2010/main" val="34811506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E9EDF-74AD-AE18-D053-415CDF47A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checking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8BDDF3-B653-B93C-7206-D5648AB48E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024" y="1972994"/>
            <a:ext cx="10515600" cy="4351338"/>
          </a:xfrm>
        </p:spPr>
        <p:txBody>
          <a:bodyPr/>
          <a:lstStyle/>
          <a:p>
            <a:r>
              <a:rPr lang="en-US" dirty="0"/>
              <a:t>Recall, a model satisfies a formula </a:t>
            </a:r>
            <a:r>
              <a:rPr lang="en-US" dirty="0" err="1"/>
              <a:t>iff</a:t>
            </a:r>
            <a:r>
              <a:rPr lang="en-US" dirty="0"/>
              <a:t> all paths satisfy the formula</a:t>
            </a:r>
          </a:p>
          <a:p>
            <a:r>
              <a:rPr lang="en-US" dirty="0"/>
              <a:t>Model checking approach:</a:t>
            </a:r>
          </a:p>
          <a:p>
            <a:pPr marL="342900" indent="-342900">
              <a:buAutoNum type="arabicPeriod"/>
            </a:pPr>
            <a:r>
              <a:rPr lang="en-US" dirty="0"/>
              <a:t>Let a trace be a sequence of atoms and their values. A trace can be constructed from a path</a:t>
            </a:r>
          </a:p>
          <a:p>
            <a:pPr marL="342900" indent="-342900">
              <a:buAutoNum type="arabicPeriod"/>
            </a:pPr>
            <a:r>
              <a:rPr lang="en-US" dirty="0"/>
              <a:t>Given a formula we want satisfied, construct an automaton such that if the automaton </a:t>
            </a:r>
            <a:r>
              <a:rPr lang="en-US" b="1" i="1" dirty="0"/>
              <a:t>does not satisfy </a:t>
            </a:r>
            <a:r>
              <a:rPr lang="en-US" dirty="0"/>
              <a:t>the formula, the automaton </a:t>
            </a:r>
            <a:r>
              <a:rPr lang="en-US" b="1" dirty="0"/>
              <a:t>accepts </a:t>
            </a:r>
            <a:r>
              <a:rPr lang="en-US" dirty="0"/>
              <a:t>the trace. </a:t>
            </a:r>
          </a:p>
          <a:p>
            <a:pPr marL="342900" indent="-342900">
              <a:buAutoNum type="arabicPeriod"/>
            </a:pPr>
            <a:r>
              <a:rPr lang="en-US" dirty="0"/>
              <a:t>Walk through both the model and the automaton in tandem; if the automaton accepts a trace, then the model </a:t>
            </a:r>
            <a:r>
              <a:rPr lang="en-US" i="1" dirty="0"/>
              <a:t>does not satisfy</a:t>
            </a:r>
            <a:r>
              <a:rPr lang="en-US" dirty="0"/>
              <a:t> the formula.</a:t>
            </a:r>
          </a:p>
          <a:p>
            <a:pPr marL="1028700" lvl="1" indent="-342900"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0838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8269E5-85D6-E348-AFDD-254B4BCB4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checking software</a:t>
            </a:r>
          </a:p>
        </p:txBody>
      </p:sp>
      <p:pic>
        <p:nvPicPr>
          <p:cNvPr id="1026" name="Picture 2" descr="Spin - Formal Verification">
            <a:extLst>
              <a:ext uri="{FF2B5EF4-FFF2-40B4-BE49-F238E27FC236}">
                <a16:creationId xmlns:a16="http://schemas.microsoft.com/office/drawing/2014/main" id="{B46B8DE9-8B58-643B-9CBF-D609C54C1A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149991"/>
            <a:ext cx="4691912" cy="4691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4952B13-F9C8-DDD2-1477-9775F44DF7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684" y="2149991"/>
            <a:ext cx="4949605" cy="4302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83028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EF103-6EC9-CB46-808A-A201A90AD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024" y="831470"/>
            <a:ext cx="10515600" cy="1155700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F3D028-DA9F-CE45-A733-C2CBC41B79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024" y="1807287"/>
            <a:ext cx="10515600" cy="4351338"/>
          </a:xfrm>
        </p:spPr>
        <p:txBody>
          <a:bodyPr>
            <a:normAutofit/>
          </a:bodyPr>
          <a:lstStyle/>
          <a:p>
            <a:r>
              <a:rPr lang="en-US" sz="2400" dirty="0"/>
              <a:t>LTL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Review syntax and semantics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Example modeling problem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Model Checking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Applications </a:t>
            </a:r>
            <a:r>
              <a:rPr lang="en-US" sz="2400"/>
              <a:t>of LTL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65815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A1F0A1F-150E-3BF9-297D-CB1F3AE6BE1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tretch/>
        </p:blipFill>
        <p:spPr>
          <a:xfrm>
            <a:off x="94993" y="106326"/>
            <a:ext cx="6000749" cy="6857999"/>
          </a:xfrm>
          <a:noFill/>
        </p:spPr>
      </p:pic>
      <p:sp>
        <p:nvSpPr>
          <p:cNvPr id="10" name="Title 2">
            <a:extLst>
              <a:ext uri="{FF2B5EF4-FFF2-40B4-BE49-F238E27FC236}">
                <a16:creationId xmlns:a16="http://schemas.microsoft.com/office/drawing/2014/main" id="{26F566C2-5AEE-0019-C321-07C14356B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0" y="831469"/>
            <a:ext cx="4687824" cy="1325563"/>
          </a:xfrm>
        </p:spPr>
        <p:txBody>
          <a:bodyPr/>
          <a:lstStyle/>
          <a:p>
            <a:endParaRPr lang="en-US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75ADE36D-FDDE-79A3-BB0A-69FE1BB05F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0" y="2291969"/>
            <a:ext cx="4687824" cy="4351338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2920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EF103-6EC9-CB46-808A-A201A90AD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024" y="831470"/>
            <a:ext cx="10515600" cy="1155700"/>
          </a:xfrm>
        </p:spPr>
        <p:txBody>
          <a:bodyPr/>
          <a:lstStyle/>
          <a:p>
            <a:r>
              <a:rPr lang="en-US" dirty="0"/>
              <a:t>LTL Exercises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F3D028-DA9F-CE45-A733-C2CBC41B79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024" y="1807287"/>
            <a:ext cx="10515600" cy="4351338"/>
          </a:xfrm>
        </p:spPr>
        <p:txBody>
          <a:bodyPr>
            <a:normAutofit/>
          </a:bodyPr>
          <a:lstStyle/>
          <a:p>
            <a:r>
              <a:rPr lang="en-US" sz="2200" dirty="0"/>
              <a:t>Example: 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p = Yar alive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q = Yar on our ship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r = transporter ready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514E270-E226-2590-8248-4AC4D7A3DB20}"/>
              </a:ext>
            </a:extLst>
          </p:cNvPr>
          <p:cNvSpPr/>
          <p:nvPr/>
        </p:nvSpPr>
        <p:spPr>
          <a:xfrm>
            <a:off x="5616315" y="3270286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p, q, 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70CDB91-5734-73CA-3263-4DD707F13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024" y="3982956"/>
            <a:ext cx="1930333" cy="2851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AAEFD082-38B1-67B9-6A13-06E985DE0F7C}"/>
              </a:ext>
            </a:extLst>
          </p:cNvPr>
          <p:cNvSpPr/>
          <p:nvPr/>
        </p:nvSpPr>
        <p:spPr>
          <a:xfrm>
            <a:off x="4767098" y="4988796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CF7196D-D39B-6C2B-BFA3-AF9AF76774EE}"/>
              </a:ext>
            </a:extLst>
          </p:cNvPr>
          <p:cNvSpPr/>
          <p:nvPr/>
        </p:nvSpPr>
        <p:spPr>
          <a:xfrm>
            <a:off x="6520853" y="4988796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D6A9896-218C-1D20-490C-BFD88DAFFCA2}"/>
              </a:ext>
            </a:extLst>
          </p:cNvPr>
          <p:cNvSpPr/>
          <p:nvPr/>
        </p:nvSpPr>
        <p:spPr>
          <a:xfrm>
            <a:off x="7370070" y="3270286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3658C90-F6EB-5E03-DF06-BEB6B21CECB6}"/>
              </a:ext>
            </a:extLst>
          </p:cNvPr>
          <p:cNvSpPr/>
          <p:nvPr/>
        </p:nvSpPr>
        <p:spPr>
          <a:xfrm>
            <a:off x="5616315" y="1788244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p, q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D6ACBA4-A808-F131-D658-E2692CF12CD4}"/>
              </a:ext>
            </a:extLst>
          </p:cNvPr>
          <p:cNvSpPr/>
          <p:nvPr/>
        </p:nvSpPr>
        <p:spPr>
          <a:xfrm>
            <a:off x="7371834" y="1737153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p, r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AF072ED-E1DD-4E22-C84E-FB801B0F0C6A}"/>
              </a:ext>
            </a:extLst>
          </p:cNvPr>
          <p:cNvCxnSpPr>
            <a:cxnSpLocks/>
            <a:stCxn id="8" idx="0"/>
            <a:endCxn id="10" idx="4"/>
          </p:cNvCxnSpPr>
          <p:nvPr/>
        </p:nvCxnSpPr>
        <p:spPr>
          <a:xfrm flipV="1">
            <a:off x="7849755" y="2711513"/>
            <a:ext cx="1764" cy="558773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590E74E-894D-A4FE-EDC5-56311648160E}"/>
              </a:ext>
            </a:extLst>
          </p:cNvPr>
          <p:cNvCxnSpPr>
            <a:cxnSpLocks/>
            <a:stCxn id="4" idx="4"/>
            <a:endCxn id="7" idx="0"/>
          </p:cNvCxnSpPr>
          <p:nvPr/>
        </p:nvCxnSpPr>
        <p:spPr>
          <a:xfrm>
            <a:off x="6096000" y="4244646"/>
            <a:ext cx="904538" cy="74415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A3E4582-D1EB-55EE-F68D-51DF5C913F55}"/>
              </a:ext>
            </a:extLst>
          </p:cNvPr>
          <p:cNvCxnSpPr>
            <a:cxnSpLocks/>
            <a:stCxn id="4" idx="6"/>
            <a:endCxn id="8" idx="2"/>
          </p:cNvCxnSpPr>
          <p:nvPr/>
        </p:nvCxnSpPr>
        <p:spPr>
          <a:xfrm>
            <a:off x="6575685" y="3757466"/>
            <a:ext cx="794385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D937DB5-9793-9019-5D04-0040E7DDC08F}"/>
              </a:ext>
            </a:extLst>
          </p:cNvPr>
          <p:cNvCxnSpPr>
            <a:cxnSpLocks/>
            <a:stCxn id="6" idx="7"/>
            <a:endCxn id="7" idx="1"/>
          </p:cNvCxnSpPr>
          <p:nvPr/>
        </p:nvCxnSpPr>
        <p:spPr>
          <a:xfrm>
            <a:off x="5585972" y="5131488"/>
            <a:ext cx="1075377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BAD159E-DEB7-4B92-8F6D-03F3FF21D46C}"/>
              </a:ext>
            </a:extLst>
          </p:cNvPr>
          <p:cNvCxnSpPr>
            <a:cxnSpLocks/>
            <a:stCxn id="7" idx="3"/>
            <a:endCxn id="6" idx="5"/>
          </p:cNvCxnSpPr>
          <p:nvPr/>
        </p:nvCxnSpPr>
        <p:spPr>
          <a:xfrm flipH="1">
            <a:off x="5585972" y="5820464"/>
            <a:ext cx="1075377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B9D8271-40BF-07CC-953B-74146BEBBF27}"/>
              </a:ext>
            </a:extLst>
          </p:cNvPr>
          <p:cNvCxnSpPr>
            <a:cxnSpLocks/>
            <a:stCxn id="9" idx="4"/>
            <a:endCxn id="4" idx="0"/>
          </p:cNvCxnSpPr>
          <p:nvPr/>
        </p:nvCxnSpPr>
        <p:spPr>
          <a:xfrm>
            <a:off x="6096000" y="2762604"/>
            <a:ext cx="0" cy="507682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B756EC9-B4E6-D40A-2B42-D1793F462F31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6554420" y="2224333"/>
            <a:ext cx="817414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C8E0193-606A-0F5A-33BC-DE5ADE10F72F}"/>
              </a:ext>
            </a:extLst>
          </p:cNvPr>
          <p:cNvCxnSpPr>
            <a:cxnSpLocks/>
            <a:endCxn id="6" idx="0"/>
          </p:cNvCxnSpPr>
          <p:nvPr/>
        </p:nvCxnSpPr>
        <p:spPr>
          <a:xfrm flipH="1">
            <a:off x="5246783" y="4244646"/>
            <a:ext cx="849217" cy="74415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urved Connector 45">
            <a:extLst>
              <a:ext uri="{FF2B5EF4-FFF2-40B4-BE49-F238E27FC236}">
                <a16:creationId xmlns:a16="http://schemas.microsoft.com/office/drawing/2014/main" id="{B06273F1-2FE4-EBE0-5CB3-87A14E7BF978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5616315" y="2285675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urved Connector 64">
            <a:extLst>
              <a:ext uri="{FF2B5EF4-FFF2-40B4-BE49-F238E27FC236}">
                <a16:creationId xmlns:a16="http://schemas.microsoft.com/office/drawing/2014/main" id="{8FF58784-B369-4397-A9C1-50A24F10EA6C}"/>
              </a:ext>
            </a:extLst>
          </p:cNvPr>
          <p:cNvCxnSpPr>
            <a:cxnSpLocks/>
            <a:stCxn id="7" idx="6"/>
            <a:endCxn id="7" idx="4"/>
          </p:cNvCxnSpPr>
          <p:nvPr/>
        </p:nvCxnSpPr>
        <p:spPr>
          <a:xfrm flipH="1">
            <a:off x="7000538" y="5475976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urved Connector 70">
            <a:extLst>
              <a:ext uri="{FF2B5EF4-FFF2-40B4-BE49-F238E27FC236}">
                <a16:creationId xmlns:a16="http://schemas.microsoft.com/office/drawing/2014/main" id="{054C5962-4965-C47F-109D-3D776F186AD2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4919497" y="5628376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8A25B5A1-C08D-BB8C-23B4-41EB15D3C04C}"/>
              </a:ext>
            </a:extLst>
          </p:cNvPr>
          <p:cNvCxnSpPr>
            <a:cxnSpLocks/>
          </p:cNvCxnSpPr>
          <p:nvPr/>
        </p:nvCxnSpPr>
        <p:spPr>
          <a:xfrm>
            <a:off x="4821930" y="3757466"/>
            <a:ext cx="794385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urved Connector 24">
            <a:extLst>
              <a:ext uri="{FF2B5EF4-FFF2-40B4-BE49-F238E27FC236}">
                <a16:creationId xmlns:a16="http://schemas.microsoft.com/office/drawing/2014/main" id="{22DF6DA6-435D-5AD9-124F-043D113C7A76}"/>
              </a:ext>
            </a:extLst>
          </p:cNvPr>
          <p:cNvCxnSpPr>
            <a:cxnSpLocks/>
          </p:cNvCxnSpPr>
          <p:nvPr/>
        </p:nvCxnSpPr>
        <p:spPr>
          <a:xfrm flipH="1">
            <a:off x="7849755" y="3799525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ABF7D0B-2EFF-C838-D5E7-1277ABAC6F47}"/>
              </a:ext>
            </a:extLst>
          </p:cNvPr>
          <p:cNvCxnSpPr>
            <a:cxnSpLocks/>
          </p:cNvCxnSpPr>
          <p:nvPr/>
        </p:nvCxnSpPr>
        <p:spPr>
          <a:xfrm flipH="1">
            <a:off x="7000538" y="4244646"/>
            <a:ext cx="849217" cy="74415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urved Connector 26">
            <a:extLst>
              <a:ext uri="{FF2B5EF4-FFF2-40B4-BE49-F238E27FC236}">
                <a16:creationId xmlns:a16="http://schemas.microsoft.com/office/drawing/2014/main" id="{980F6139-2008-9C3F-9D6B-FCBB85DBC10A}"/>
              </a:ext>
            </a:extLst>
          </p:cNvPr>
          <p:cNvCxnSpPr>
            <a:cxnSpLocks/>
          </p:cNvCxnSpPr>
          <p:nvPr/>
        </p:nvCxnSpPr>
        <p:spPr>
          <a:xfrm flipH="1">
            <a:off x="7849124" y="2168317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urved Connector 28">
            <a:extLst>
              <a:ext uri="{FF2B5EF4-FFF2-40B4-BE49-F238E27FC236}">
                <a16:creationId xmlns:a16="http://schemas.microsoft.com/office/drawing/2014/main" id="{F341F166-ED61-5A09-9EC4-5D95FB705758}"/>
              </a:ext>
            </a:extLst>
          </p:cNvPr>
          <p:cNvCxnSpPr>
            <a:cxnSpLocks/>
            <a:stCxn id="9" idx="2"/>
            <a:endCxn id="6" idx="2"/>
          </p:cNvCxnSpPr>
          <p:nvPr/>
        </p:nvCxnSpPr>
        <p:spPr>
          <a:xfrm rot="10800000" flipV="1">
            <a:off x="4767099" y="2275424"/>
            <a:ext cx="849217" cy="3200552"/>
          </a:xfrm>
          <a:prstGeom prst="curvedConnector3">
            <a:avLst>
              <a:gd name="adj1" fmla="val 126919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urved Connector 29">
            <a:extLst>
              <a:ext uri="{FF2B5EF4-FFF2-40B4-BE49-F238E27FC236}">
                <a16:creationId xmlns:a16="http://schemas.microsoft.com/office/drawing/2014/main" id="{44675B38-3663-6A09-1445-34787EA43164}"/>
              </a:ext>
            </a:extLst>
          </p:cNvPr>
          <p:cNvCxnSpPr>
            <a:cxnSpLocks/>
            <a:stCxn id="9" idx="0"/>
            <a:endCxn id="7" idx="6"/>
          </p:cNvCxnSpPr>
          <p:nvPr/>
        </p:nvCxnSpPr>
        <p:spPr>
          <a:xfrm rot="16200000" flipH="1">
            <a:off x="4944245" y="2939999"/>
            <a:ext cx="3687732" cy="1384223"/>
          </a:xfrm>
          <a:prstGeom prst="curvedConnector4">
            <a:avLst>
              <a:gd name="adj1" fmla="val -6199"/>
              <a:gd name="adj2" fmla="val 228661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85AF5C02-8AD3-FDB9-2F68-017FF91E5D82}"/>
              </a:ext>
            </a:extLst>
          </p:cNvPr>
          <p:cNvSpPr txBox="1"/>
          <p:nvPr/>
        </p:nvSpPr>
        <p:spPr>
          <a:xfrm>
            <a:off x="5324053" y="3168401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1E70F30-CBCB-77F1-D544-A266F97545DD}"/>
              </a:ext>
            </a:extLst>
          </p:cNvPr>
          <p:cNvSpPr txBox="1"/>
          <p:nvPr/>
        </p:nvSpPr>
        <p:spPr>
          <a:xfrm>
            <a:off x="8503245" y="3244334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s2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0DD7235-8EEE-57ED-A0E7-154F63293321}"/>
              </a:ext>
            </a:extLst>
          </p:cNvPr>
          <p:cNvSpPr txBox="1"/>
          <p:nvPr/>
        </p:nvSpPr>
        <p:spPr>
          <a:xfrm>
            <a:off x="7486375" y="1171895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s3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A3ADAB7-EBD3-038C-F14F-5FB76E3E87C1}"/>
              </a:ext>
            </a:extLst>
          </p:cNvPr>
          <p:cNvSpPr txBox="1"/>
          <p:nvPr/>
        </p:nvSpPr>
        <p:spPr>
          <a:xfrm>
            <a:off x="5900273" y="1216369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s4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29894E8-4E28-0422-3155-5B993E2F9475}"/>
              </a:ext>
            </a:extLst>
          </p:cNvPr>
          <p:cNvSpPr txBox="1"/>
          <p:nvPr/>
        </p:nvSpPr>
        <p:spPr>
          <a:xfrm>
            <a:off x="4157012" y="5271960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s5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B5025D2-9875-FECD-C6FD-A79313533F0C}"/>
              </a:ext>
            </a:extLst>
          </p:cNvPr>
          <p:cNvSpPr txBox="1"/>
          <p:nvPr/>
        </p:nvSpPr>
        <p:spPr>
          <a:xfrm>
            <a:off x="7407651" y="4899875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s6</a:t>
            </a:r>
          </a:p>
        </p:txBody>
      </p:sp>
    </p:spTree>
    <p:extLst>
      <p:ext uri="{BB962C8B-B14F-4D97-AF65-F5344CB8AC3E}">
        <p14:creationId xmlns:p14="http://schemas.microsoft.com/office/powerpoint/2010/main" val="421822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EF103-6EC9-CB46-808A-A201A90AD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024" y="831470"/>
            <a:ext cx="10515600" cy="1155700"/>
          </a:xfrm>
        </p:spPr>
        <p:txBody>
          <a:bodyPr/>
          <a:lstStyle/>
          <a:p>
            <a:r>
              <a:rPr lang="en-US" dirty="0"/>
              <a:t>Recall: LTL Syntax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F3D028-DA9F-CE45-A733-C2CBC41B790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73024" y="1807287"/>
                <a:ext cx="10515600" cy="4351338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LTL Syntax: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∷=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⊤ 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⊥ 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¬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∨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∧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b="0" i="0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𝑈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  <a:p>
                <a:r>
                  <a:rPr lang="en-US" sz="2400" dirty="0"/>
                  <a:t>Recall: LTL is propositional logic + X + at least one of {U, W, R} </a:t>
                </a:r>
              </a:p>
              <a:p>
                <a:r>
                  <a:rPr lang="en-US" sz="2400" dirty="0"/>
                  <a:t>(We will typically just use {X, U})</a:t>
                </a:r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2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F3D028-DA9F-CE45-A733-C2CBC41B79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73024" y="1807287"/>
                <a:ext cx="10515600" cy="4351338"/>
              </a:xfrm>
              <a:blipFill>
                <a:blip r:embed="rId2"/>
                <a:stretch>
                  <a:fillRect l="-9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4730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EF103-6EC9-CB46-808A-A201A90AD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024" y="831470"/>
            <a:ext cx="10515600" cy="1155700"/>
          </a:xfrm>
        </p:spPr>
        <p:txBody>
          <a:bodyPr/>
          <a:lstStyle/>
          <a:p>
            <a:r>
              <a:rPr lang="en-US" dirty="0"/>
              <a:t>Recall: LTL Semantics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F3D028-DA9F-CE45-A733-C2CBC41B790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73024" y="1807287"/>
                <a:ext cx="10515600" cy="4351338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LTL Semantics: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ℳ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∷=&lt;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&gt;</m:t>
                      </m:r>
                    </m:oMath>
                  </m:oMathPara>
                </a14:m>
                <a:endParaRPr lang="en-US" sz="2400" dirty="0"/>
              </a:p>
              <a:p>
                <a:r>
                  <a:rPr lang="en-US" sz="2400" dirty="0"/>
                  <a:t>Labelled finite automata:</a:t>
                </a:r>
              </a:p>
              <a:p>
                <a:pPr marL="342900" indent="-34290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sz="2400" dirty="0"/>
                  <a:t>S = states</a:t>
                </a:r>
              </a:p>
              <a:p>
                <a:pPr marL="342900" indent="-34290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sz="2400" dirty="0"/>
                  <a:t>R = edges</a:t>
                </a:r>
              </a:p>
              <a:p>
                <a:pPr marL="342900" indent="-34290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sz="2400" dirty="0"/>
                  <a:t>L = labelling function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2400" dirty="0"/>
                  <a:t>Recall: must be able to produce infinite paths (no deadlock!)</a:t>
                </a:r>
              </a:p>
              <a:p>
                <a:endParaRPr lang="en-US" sz="2400" dirty="0"/>
              </a:p>
              <a:p>
                <a:endParaRPr lang="en-US" sz="2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F3D028-DA9F-CE45-A733-C2CBC41B79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73024" y="1807287"/>
                <a:ext cx="10515600" cy="4351338"/>
              </a:xfrm>
              <a:blipFill>
                <a:blip r:embed="rId2"/>
                <a:stretch>
                  <a:fillRect l="-9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52875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EF103-6EC9-CB46-808A-A201A90AD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024" y="831470"/>
            <a:ext cx="10515600" cy="1155700"/>
          </a:xfrm>
        </p:spPr>
        <p:txBody>
          <a:bodyPr/>
          <a:lstStyle/>
          <a:p>
            <a:r>
              <a:rPr lang="en-US" dirty="0"/>
              <a:t>Recall: LTL Semantics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F3D028-DA9F-CE45-A733-C2CBC41B790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73024" y="1807287"/>
                <a:ext cx="10515600" cy="4351338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sz="2400" dirty="0"/>
                  <a:t>LTL Semantics: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⊨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↔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⊨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𝜙</m:t>
                      </m:r>
                    </m:oMath>
                  </m:oMathPara>
                </a14:m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⊨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↔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𝑖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⊨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d>
                    </m:oMath>
                  </m:oMathPara>
                </a14:m>
                <a:endParaRPr lang="en-US" sz="24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⊨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↔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⊨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d>
                    </m:oMath>
                  </m:oMathPara>
                </a14:m>
                <a:endParaRPr lang="en-US" sz="24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⊨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↔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∃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</a:rPr>
                        <m:t>⊨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∧∀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𝑗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→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⊨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⊨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↔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⊨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𝐺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∨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⊨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⊨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↔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⊨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𝐺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∨∃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(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⊨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∧∀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→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⊨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  <a:p>
                <a:pPr/>
                <a:endParaRPr lang="en-US" sz="2400" b="0" dirty="0"/>
              </a:p>
              <a:p>
                <a:pPr/>
                <a:endParaRPr lang="en-US" sz="2400" b="0" dirty="0"/>
              </a:p>
              <a:p>
                <a:endParaRPr lang="en-US" sz="2400" b="0" dirty="0"/>
              </a:p>
              <a:p>
                <a:endParaRPr lang="en-US" sz="2400" dirty="0"/>
              </a:p>
              <a:p>
                <a:endParaRPr lang="en-US" sz="24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F3D028-DA9F-CE45-A733-C2CBC41B79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73024" y="1807287"/>
                <a:ext cx="10515600" cy="4351338"/>
              </a:xfrm>
              <a:blipFill>
                <a:blip r:embed="rId2"/>
                <a:stretch>
                  <a:fillRect l="-8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32981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EF103-6EC9-CB46-808A-A201A90AD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024" y="831470"/>
            <a:ext cx="10515600" cy="1155700"/>
          </a:xfrm>
        </p:spPr>
        <p:txBody>
          <a:bodyPr/>
          <a:lstStyle/>
          <a:p>
            <a:r>
              <a:rPr lang="en-US" dirty="0"/>
              <a:t>LTL Exercises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F3D028-DA9F-CE45-A733-C2CBC41B79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024" y="1807287"/>
            <a:ext cx="10515600" cy="4351338"/>
          </a:xfrm>
        </p:spPr>
        <p:txBody>
          <a:bodyPr>
            <a:normAutofit/>
          </a:bodyPr>
          <a:lstStyle/>
          <a:p>
            <a:r>
              <a:rPr lang="en-US" sz="2200" dirty="0"/>
              <a:t>Example: 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p = Yar alive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q = Yar on our ship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r = transporter ready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514E270-E226-2590-8248-4AC4D7A3DB20}"/>
              </a:ext>
            </a:extLst>
          </p:cNvPr>
          <p:cNvSpPr/>
          <p:nvPr/>
        </p:nvSpPr>
        <p:spPr>
          <a:xfrm>
            <a:off x="5616315" y="3270286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p, q, 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70CDB91-5734-73CA-3263-4DD707F13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024" y="3982956"/>
            <a:ext cx="1930333" cy="2851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5D5706B-D851-0D04-A9A9-6A755944C1E9}"/>
              </a:ext>
            </a:extLst>
          </p:cNvPr>
          <p:cNvCxnSpPr>
            <a:cxnSpLocks/>
          </p:cNvCxnSpPr>
          <p:nvPr/>
        </p:nvCxnSpPr>
        <p:spPr>
          <a:xfrm>
            <a:off x="4821930" y="3757466"/>
            <a:ext cx="794385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E3B456D8-38BD-EF6D-C07D-2FD0825D724E}"/>
              </a:ext>
            </a:extLst>
          </p:cNvPr>
          <p:cNvSpPr txBox="1"/>
          <p:nvPr/>
        </p:nvSpPr>
        <p:spPr>
          <a:xfrm>
            <a:off x="8088967" y="831470"/>
            <a:ext cx="35300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Scenario: Hit by enemy before transport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63C4000-F286-B1E2-EC6E-8F8C2FCA8035}"/>
              </a:ext>
            </a:extLst>
          </p:cNvPr>
          <p:cNvSpPr txBox="1"/>
          <p:nvPr/>
        </p:nvSpPr>
        <p:spPr>
          <a:xfrm>
            <a:off x="8661991" y="2285674"/>
            <a:ext cx="35300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State: Yar dead, not on ship</a:t>
            </a:r>
          </a:p>
        </p:txBody>
      </p:sp>
      <p:cxnSp>
        <p:nvCxnSpPr>
          <p:cNvPr id="9" name="Curved Connector 8">
            <a:extLst>
              <a:ext uri="{FF2B5EF4-FFF2-40B4-BE49-F238E27FC236}">
                <a16:creationId xmlns:a16="http://schemas.microsoft.com/office/drawing/2014/main" id="{49458A82-DE41-668B-8CEB-969261DAB79B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5577380" y="3757466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9919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EF103-6EC9-CB46-808A-A201A90AD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024" y="831470"/>
            <a:ext cx="10515600" cy="1155700"/>
          </a:xfrm>
        </p:spPr>
        <p:txBody>
          <a:bodyPr/>
          <a:lstStyle/>
          <a:p>
            <a:r>
              <a:rPr lang="en-US" dirty="0"/>
              <a:t>LTL Exercises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F3D028-DA9F-CE45-A733-C2CBC41B79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024" y="1807287"/>
            <a:ext cx="10515600" cy="4351338"/>
          </a:xfrm>
        </p:spPr>
        <p:txBody>
          <a:bodyPr>
            <a:normAutofit/>
          </a:bodyPr>
          <a:lstStyle/>
          <a:p>
            <a:r>
              <a:rPr lang="en-US" sz="2200" dirty="0"/>
              <a:t>Example: 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p = Yar alive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q = Yar on our ship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r = transporter ready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514E270-E226-2590-8248-4AC4D7A3DB20}"/>
              </a:ext>
            </a:extLst>
          </p:cNvPr>
          <p:cNvSpPr/>
          <p:nvPr/>
        </p:nvSpPr>
        <p:spPr>
          <a:xfrm>
            <a:off x="5616315" y="3270286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p, q, 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70CDB91-5734-73CA-3263-4DD707F13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024" y="3982956"/>
            <a:ext cx="1930333" cy="2851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AAEFD082-38B1-67B9-6A13-06E985DE0F7C}"/>
              </a:ext>
            </a:extLst>
          </p:cNvPr>
          <p:cNvSpPr/>
          <p:nvPr/>
        </p:nvSpPr>
        <p:spPr>
          <a:xfrm>
            <a:off x="5616315" y="4988796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C8E0193-606A-0F5A-33BC-DE5ADE10F72F}"/>
              </a:ext>
            </a:extLst>
          </p:cNvPr>
          <p:cNvCxnSpPr>
            <a:cxnSpLocks/>
            <a:stCxn id="4" idx="4"/>
            <a:endCxn id="6" idx="0"/>
          </p:cNvCxnSpPr>
          <p:nvPr/>
        </p:nvCxnSpPr>
        <p:spPr>
          <a:xfrm>
            <a:off x="6096000" y="4244646"/>
            <a:ext cx="0" cy="74415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8A25B5A1-C08D-BB8C-23B4-41EB15D3C04C}"/>
              </a:ext>
            </a:extLst>
          </p:cNvPr>
          <p:cNvCxnSpPr>
            <a:cxnSpLocks/>
          </p:cNvCxnSpPr>
          <p:nvPr/>
        </p:nvCxnSpPr>
        <p:spPr>
          <a:xfrm>
            <a:off x="4821930" y="3757466"/>
            <a:ext cx="794385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70813281-D8F8-EBD5-896B-05C26A3E5636}"/>
              </a:ext>
            </a:extLst>
          </p:cNvPr>
          <p:cNvSpPr txBox="1"/>
          <p:nvPr/>
        </p:nvSpPr>
        <p:spPr>
          <a:xfrm>
            <a:off x="8088967" y="831470"/>
            <a:ext cx="35300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Scenario: Hit by enemy before transport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31D7C72B-3EFD-0F1F-FA7C-D1D8D2116673}"/>
              </a:ext>
            </a:extLst>
          </p:cNvPr>
          <p:cNvSpPr txBox="1"/>
          <p:nvPr/>
        </p:nvSpPr>
        <p:spPr>
          <a:xfrm>
            <a:off x="8661991" y="2285674"/>
            <a:ext cx="35300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State: Yar dead, not on ship</a:t>
            </a:r>
          </a:p>
        </p:txBody>
      </p:sp>
      <p:cxnSp>
        <p:nvCxnSpPr>
          <p:cNvPr id="11" name="Curved Connector 10">
            <a:extLst>
              <a:ext uri="{FF2B5EF4-FFF2-40B4-BE49-F238E27FC236}">
                <a16:creationId xmlns:a16="http://schemas.microsoft.com/office/drawing/2014/main" id="{93D9F1F4-5431-B882-5DB9-61DA017AE094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5577380" y="3757466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17843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EF103-6EC9-CB46-808A-A201A90AD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024" y="831470"/>
            <a:ext cx="10515600" cy="1155700"/>
          </a:xfrm>
        </p:spPr>
        <p:txBody>
          <a:bodyPr/>
          <a:lstStyle/>
          <a:p>
            <a:r>
              <a:rPr lang="en-US" dirty="0"/>
              <a:t>LTL Exercises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F3D028-DA9F-CE45-A733-C2CBC41B79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024" y="1807287"/>
            <a:ext cx="10515600" cy="4351338"/>
          </a:xfrm>
        </p:spPr>
        <p:txBody>
          <a:bodyPr>
            <a:normAutofit/>
          </a:bodyPr>
          <a:lstStyle/>
          <a:p>
            <a:r>
              <a:rPr lang="en-US" sz="2200" dirty="0"/>
              <a:t>Example: 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p = Yar alive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q = Yar on our ship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r = transporter ready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514E270-E226-2590-8248-4AC4D7A3DB20}"/>
              </a:ext>
            </a:extLst>
          </p:cNvPr>
          <p:cNvSpPr/>
          <p:nvPr/>
        </p:nvSpPr>
        <p:spPr>
          <a:xfrm>
            <a:off x="5616315" y="3270286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p, q, 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70CDB91-5734-73CA-3263-4DD707F13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024" y="3982956"/>
            <a:ext cx="1930333" cy="2851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AAEFD082-38B1-67B9-6A13-06E985DE0F7C}"/>
              </a:ext>
            </a:extLst>
          </p:cNvPr>
          <p:cNvSpPr/>
          <p:nvPr/>
        </p:nvSpPr>
        <p:spPr>
          <a:xfrm>
            <a:off x="4767098" y="4988796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CF7196D-D39B-6C2B-BFA3-AF9AF76774EE}"/>
              </a:ext>
            </a:extLst>
          </p:cNvPr>
          <p:cNvSpPr/>
          <p:nvPr/>
        </p:nvSpPr>
        <p:spPr>
          <a:xfrm>
            <a:off x="6520853" y="4988796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590E74E-894D-A4FE-EDC5-56311648160E}"/>
              </a:ext>
            </a:extLst>
          </p:cNvPr>
          <p:cNvCxnSpPr>
            <a:cxnSpLocks/>
            <a:stCxn id="4" idx="4"/>
            <a:endCxn id="7" idx="0"/>
          </p:cNvCxnSpPr>
          <p:nvPr/>
        </p:nvCxnSpPr>
        <p:spPr>
          <a:xfrm>
            <a:off x="6096000" y="4244646"/>
            <a:ext cx="904538" cy="74415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C8E0193-606A-0F5A-33BC-DE5ADE10F72F}"/>
              </a:ext>
            </a:extLst>
          </p:cNvPr>
          <p:cNvCxnSpPr>
            <a:cxnSpLocks/>
            <a:endCxn id="6" idx="0"/>
          </p:cNvCxnSpPr>
          <p:nvPr/>
        </p:nvCxnSpPr>
        <p:spPr>
          <a:xfrm flipH="1">
            <a:off x="5246783" y="4244646"/>
            <a:ext cx="849217" cy="74415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8A25B5A1-C08D-BB8C-23B4-41EB15D3C04C}"/>
              </a:ext>
            </a:extLst>
          </p:cNvPr>
          <p:cNvCxnSpPr>
            <a:cxnSpLocks/>
          </p:cNvCxnSpPr>
          <p:nvPr/>
        </p:nvCxnSpPr>
        <p:spPr>
          <a:xfrm>
            <a:off x="4821930" y="3757466"/>
            <a:ext cx="794385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70813281-D8F8-EBD5-896B-05C26A3E5636}"/>
              </a:ext>
            </a:extLst>
          </p:cNvPr>
          <p:cNvSpPr txBox="1"/>
          <p:nvPr/>
        </p:nvSpPr>
        <p:spPr>
          <a:xfrm>
            <a:off x="8088967" y="831470"/>
            <a:ext cx="35300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Scenario: Hit by enemy before transport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31D7C72B-3EFD-0F1F-FA7C-D1D8D2116673}"/>
              </a:ext>
            </a:extLst>
          </p:cNvPr>
          <p:cNvSpPr txBox="1"/>
          <p:nvPr/>
        </p:nvSpPr>
        <p:spPr>
          <a:xfrm>
            <a:off x="8661991" y="2285674"/>
            <a:ext cx="35300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State: Yar dead, not on ship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ABF71FB8-7FE7-0C96-0EBC-CED88AD5AAC4}"/>
              </a:ext>
            </a:extLst>
          </p:cNvPr>
          <p:cNvSpPr txBox="1"/>
          <p:nvPr/>
        </p:nvSpPr>
        <p:spPr>
          <a:xfrm>
            <a:off x="7849755" y="3739878"/>
            <a:ext cx="35300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Transporter could be up or down (hit or not hit)</a:t>
            </a:r>
          </a:p>
        </p:txBody>
      </p:sp>
      <p:cxnSp>
        <p:nvCxnSpPr>
          <p:cNvPr id="21" name="Curved Connector 20">
            <a:extLst>
              <a:ext uri="{FF2B5EF4-FFF2-40B4-BE49-F238E27FC236}">
                <a16:creationId xmlns:a16="http://schemas.microsoft.com/office/drawing/2014/main" id="{E0823950-CF8C-EA73-4C5A-5BDFCA258CCA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5577380" y="3757466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484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3" id="{FDE3099B-17AD-BE49-9648-22DCAAB801C7}" vid="{B0C0D22F-21F1-2147-80A9-3CAE1F73A7A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22918</TotalTime>
  <Words>1427</Words>
  <Application>Microsoft Macintosh PowerPoint</Application>
  <PresentationFormat>Widescreen</PresentationFormat>
  <Paragraphs>324</Paragraphs>
  <Slides>31</Slides>
  <Notes>1</Notes>
  <HiddenSlides>1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1" baseType="lpstr">
      <vt:lpstr>Arial</vt:lpstr>
      <vt:lpstr>Calibri</vt:lpstr>
      <vt:lpstr>Cambria Math</vt:lpstr>
      <vt:lpstr>Century Gothic</vt:lpstr>
      <vt:lpstr>Impact</vt:lpstr>
      <vt:lpstr>Playfair Display Bold</vt:lpstr>
      <vt:lpstr>Raleway</vt:lpstr>
      <vt:lpstr>Raleway SemiBold</vt:lpstr>
      <vt:lpstr>Times New Roman</vt:lpstr>
      <vt:lpstr>Office Theme</vt:lpstr>
      <vt:lpstr>CS 295A/395D: Artificial Intelligence</vt:lpstr>
      <vt:lpstr>Logistics</vt:lpstr>
      <vt:lpstr>Agenda</vt:lpstr>
      <vt:lpstr>Recall: LTL Syntax</vt:lpstr>
      <vt:lpstr>Recall: LTL Semantics</vt:lpstr>
      <vt:lpstr>Recall: LTL Semantics</vt:lpstr>
      <vt:lpstr>LTL Exercises</vt:lpstr>
      <vt:lpstr>LTL Exercises</vt:lpstr>
      <vt:lpstr>LTL Exercises</vt:lpstr>
      <vt:lpstr>LTL Exercises</vt:lpstr>
      <vt:lpstr>LTL Exercises</vt:lpstr>
      <vt:lpstr>LTL Exercises</vt:lpstr>
      <vt:lpstr>LTL Exercises</vt:lpstr>
      <vt:lpstr>LTL Exercises</vt:lpstr>
      <vt:lpstr>LTL Exercises</vt:lpstr>
      <vt:lpstr>LTL Exercises</vt:lpstr>
      <vt:lpstr>LTL Exercises</vt:lpstr>
      <vt:lpstr>LTL Exercises</vt:lpstr>
      <vt:lpstr>LTL Exercises</vt:lpstr>
      <vt:lpstr>LTL Exercises</vt:lpstr>
      <vt:lpstr>LTL Exercises</vt:lpstr>
      <vt:lpstr>LTL Exercises</vt:lpstr>
      <vt:lpstr>LTL Exercises</vt:lpstr>
      <vt:lpstr>Observed data vs. mechanism</vt:lpstr>
      <vt:lpstr>Model design informed by LTL usage</vt:lpstr>
      <vt:lpstr>LTL Exercises</vt:lpstr>
      <vt:lpstr>LTL Exercises</vt:lpstr>
      <vt:lpstr>Model checking</vt:lpstr>
      <vt:lpstr>Model checking software</vt:lpstr>
      <vt:lpstr>PowerPoint Presentation</vt:lpstr>
      <vt:lpstr>LTL Exercises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295B/CS 395B Systems for Knowledge Discovery</dc:title>
  <dc:creator>Emma Tosch</dc:creator>
  <cp:lastModifiedBy>Emma Tosch</cp:lastModifiedBy>
  <cp:revision>177</cp:revision>
  <cp:lastPrinted>2022-03-25T11:06:44Z</cp:lastPrinted>
  <dcterms:created xsi:type="dcterms:W3CDTF">2021-08-30T08:24:49Z</dcterms:created>
  <dcterms:modified xsi:type="dcterms:W3CDTF">2022-04-18T13:14:11Z</dcterms:modified>
</cp:coreProperties>
</file>